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9"/>
  </p:notesMasterIdLst>
  <p:handoutMasterIdLst>
    <p:handoutMasterId r:id="rId20"/>
  </p:handoutMasterIdLst>
  <p:sldIdLst>
    <p:sldId id="582" r:id="rId2"/>
    <p:sldId id="310" r:id="rId3"/>
    <p:sldId id="588" r:id="rId4"/>
    <p:sldId id="589" r:id="rId5"/>
    <p:sldId id="590" r:id="rId6"/>
    <p:sldId id="583" r:id="rId7"/>
    <p:sldId id="592" r:id="rId8"/>
    <p:sldId id="591" r:id="rId9"/>
    <p:sldId id="587" r:id="rId10"/>
    <p:sldId id="593" r:id="rId11"/>
    <p:sldId id="541" r:id="rId12"/>
    <p:sldId id="556" r:id="rId13"/>
    <p:sldId id="542" r:id="rId14"/>
    <p:sldId id="529" r:id="rId15"/>
    <p:sldId id="543" r:id="rId16"/>
    <p:sldId id="537" r:id="rId17"/>
    <p:sldId id="485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0033CC"/>
    <a:srgbClr val="CC00CC"/>
    <a:srgbClr val="CC0000"/>
    <a:srgbClr val="FFFF99"/>
    <a:srgbClr val="FF6600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192" autoAdjust="0"/>
    <p:restoredTop sz="64338" autoAdjust="0"/>
  </p:normalViewPr>
  <p:slideViewPr>
    <p:cSldViewPr>
      <p:cViewPr>
        <p:scale>
          <a:sx n="75" d="100"/>
          <a:sy n="75" d="100"/>
        </p:scale>
        <p:origin x="-1483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139" y="-7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e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8.wmf"/><Relationship Id="rId7" Type="http://schemas.openxmlformats.org/officeDocument/2006/relationships/image" Target="../media/image2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10" Type="http://schemas.openxmlformats.org/officeDocument/2006/relationships/image" Target="../media/image34.wmf"/><Relationship Id="rId4" Type="http://schemas.openxmlformats.org/officeDocument/2006/relationships/image" Target="../media/image29.wmf"/><Relationship Id="rId9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6.wmf"/><Relationship Id="rId7" Type="http://schemas.openxmlformats.org/officeDocument/2006/relationships/image" Target="../media/image39.wmf"/><Relationship Id="rId2" Type="http://schemas.openxmlformats.org/officeDocument/2006/relationships/image" Target="../media/image31.wmf"/><Relationship Id="rId1" Type="http://schemas.openxmlformats.org/officeDocument/2006/relationships/image" Target="../media/image35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2.wmf"/><Relationship Id="rId9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emf"/><Relationship Id="rId6" Type="http://schemas.openxmlformats.org/officeDocument/2006/relationships/image" Target="../media/image47.e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itchFamily="18" charset="0"/>
                <a:ea typeface="宋体" charset="-122"/>
              </a:defRPr>
            </a:lvl1pPr>
          </a:lstStyle>
          <a:p>
            <a:pPr>
              <a:defRPr/>
            </a:pPr>
            <a:fld id="{233D3DE3-263C-41CA-B932-8B404D503AA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4B319B8C-71B5-4786-9B2A-F66055D4410A}" type="datetimeFigureOut">
              <a:rPr lang="zh-CN" altLang="en-US"/>
              <a:pPr>
                <a:defRPr/>
              </a:pPr>
              <a:t>2015/6/10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560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560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  <a:ea typeface="宋体" charset="-122"/>
              </a:defRPr>
            </a:lvl1pPr>
          </a:lstStyle>
          <a:p>
            <a:pPr>
              <a:defRPr/>
            </a:pPr>
            <a:fld id="{05A36ACB-4888-4C2E-936A-0D6AB3704CF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Good morning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everyone! My name is 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Xinyu</a:t>
            </a:r>
            <a:r>
              <a:rPr lang="en-US" altLang="zh-CN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Gao</a:t>
            </a:r>
            <a:r>
              <a:rPr lang="en-US" altLang="zh-CN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from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Tsinghua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University.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title of my presentation is </a:t>
            </a:r>
            <a:r>
              <a:rPr lang="en-US" altLang="zh-CN" sz="1200" dirty="0" smtClean="0"/>
              <a:t>Near-Optimal Hybrid Analog and Digital </a:t>
            </a:r>
            <a:r>
              <a:rPr lang="en-US" altLang="zh-CN" sz="1200" dirty="0" err="1" smtClean="0"/>
              <a:t>Precoding</a:t>
            </a:r>
            <a:r>
              <a:rPr lang="en-US" altLang="zh-CN" sz="1200" dirty="0" smtClean="0"/>
              <a:t> for Downlink </a:t>
            </a:r>
            <a:r>
              <a:rPr lang="en-US" altLang="zh-CN" sz="1200" dirty="0" err="1" smtClean="0"/>
              <a:t>mmWave</a:t>
            </a:r>
            <a:r>
              <a:rPr lang="en-US" altLang="zh-CN" sz="1200" dirty="0" smtClean="0"/>
              <a:t> Massive MIMO Systems.</a:t>
            </a:r>
            <a:endParaRPr lang="zh-CN" altLang="zh-CN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36ACB-4888-4C2E-936A-0D6AB3704CFE}" type="slidenum">
              <a:rPr lang="zh-CN" altLang="en-US" smtClean="0"/>
              <a:pPr>
                <a:defRPr/>
              </a:pPr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Based on </a:t>
            </a:r>
            <a:r>
              <a:rPr lang="en-US" altLang="zh-CN" baseline="0" dirty="0" smtClean="0"/>
              <a:t>the </a:t>
            </a:r>
            <a:r>
              <a:rPr lang="en-US" altLang="zh-CN" baseline="0" dirty="0" smtClean="0"/>
              <a:t>equation that </a:t>
            </a:r>
            <a:r>
              <a:rPr lang="en-US" altLang="zh-CN" baseline="0" dirty="0" err="1" smtClean="0"/>
              <a:t>pn</a:t>
            </a:r>
            <a:r>
              <a:rPr lang="en-US" altLang="zh-CN" baseline="0" dirty="0" smtClean="0"/>
              <a:t> equals </a:t>
            </a:r>
            <a:r>
              <a:rPr lang="en-US" altLang="zh-CN" baseline="0" dirty="0" err="1" smtClean="0"/>
              <a:t>dn</a:t>
            </a:r>
            <a:r>
              <a:rPr lang="en-US" altLang="zh-CN" baseline="0" dirty="0" smtClean="0"/>
              <a:t> multiply an, we can obtain the optimal analog, digital, and hybrid </a:t>
            </a:r>
            <a:r>
              <a:rPr lang="en-US" altLang="zh-CN" baseline="0" dirty="0" err="1" smtClean="0"/>
              <a:t>precoder</a:t>
            </a:r>
            <a:r>
              <a:rPr lang="en-US" altLang="zh-CN" baseline="0" dirty="0" smtClean="0"/>
              <a:t> as listed in this slide. It’s also easy to verify that our solution satisfies the three constraint conditions mentioned above. To sum up, our method can be described by three steps. </a:t>
            </a:r>
          </a:p>
          <a:p>
            <a:r>
              <a:rPr lang="en-US" altLang="zh-CN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Step 1</a:t>
            </a:r>
            <a:r>
              <a:rPr lang="en-US" altLang="zh-CN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:  Execute the SVD of matrix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G_hat</a:t>
            </a:r>
            <a:r>
              <a:rPr lang="en-US" altLang="zh-CN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to obtain the </a:t>
            </a:r>
            <a:r>
              <a:rPr lang="en-US" altLang="zh-CN" sz="1200" dirty="0" smtClean="0">
                <a:solidFill>
                  <a:srgbClr val="000000"/>
                </a:solidFill>
              </a:rPr>
              <a:t>first</a:t>
            </a:r>
            <a:r>
              <a:rPr lang="en-US" altLang="zh-CN" sz="1200" i="1" dirty="0" smtClean="0"/>
              <a:t> </a:t>
            </a:r>
            <a:r>
              <a:rPr lang="en-US" altLang="zh-CN" sz="1200" dirty="0" smtClean="0">
                <a:solidFill>
                  <a:srgbClr val="000000"/>
                </a:solidFill>
              </a:rPr>
              <a:t>right singular vector</a:t>
            </a:r>
            <a:r>
              <a:rPr lang="en-US" altLang="zh-CN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v1;</a:t>
            </a:r>
            <a:endParaRPr lang="zh-CN" altLang="zh-CN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altLang="zh-CN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Step 2</a:t>
            </a:r>
            <a:r>
              <a:rPr lang="en-US" altLang="zh-CN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:  Compute the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o</a:t>
            </a:r>
            <a:r>
              <a:rPr lang="en-US" altLang="zh-CN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ptimal solution to the current nth sub-antenna array;</a:t>
            </a:r>
            <a:endParaRPr lang="zh-CN" altLang="zh-CN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altLang="zh-CN" sz="12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Step 3</a:t>
            </a:r>
            <a:r>
              <a:rPr lang="en-US" altLang="zh-CN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:  Update matrix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G_hat</a:t>
            </a:r>
            <a:r>
              <a:rPr lang="en-US" altLang="zh-CN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for the next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sub-antenna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array.</a:t>
            </a:r>
            <a:endParaRPr lang="zh-CN" altLang="zh-CN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36ACB-4888-4C2E-936A-0D6AB3704CFE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/>
              <a:t>Next we will discuss the computational complexity of the proposed scheme.</a:t>
            </a:r>
            <a:endParaRPr lang="zh-CN" altLang="en-US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6001E2-585C-4781-998F-B3D0C352A134}" type="slidenum">
              <a:rPr lang="zh-CN" altLang="en-US" smtClean="0">
                <a:ea typeface="宋体" pitchFamily="2" charset="-122"/>
              </a:rPr>
              <a:pPr/>
              <a:t>11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Based</a:t>
            </a:r>
            <a:r>
              <a:rPr lang="en-US" altLang="zh-CN" baseline="0" dirty="0" smtClean="0"/>
              <a:t> on the description above, we know that the computational complexity of our method comes from three part. The first one is the computation of vector v1. Since only </a:t>
            </a:r>
            <a:r>
              <a:rPr lang="en-US" altLang="zh-CN" sz="2000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t>the </a:t>
            </a:r>
            <a:r>
              <a:rPr lang="en-US" altLang="zh-CN" sz="2000" dirty="0" smtClean="0">
                <a:solidFill>
                  <a:srgbClr val="000000"/>
                </a:solidFill>
              </a:rPr>
              <a:t>first</a:t>
            </a:r>
            <a:r>
              <a:rPr lang="en-US" altLang="zh-CN" sz="2000" i="1" dirty="0" smtClean="0"/>
              <a:t> </a:t>
            </a:r>
            <a:r>
              <a:rPr lang="en-US" altLang="zh-CN" sz="2000" dirty="0" smtClean="0">
                <a:solidFill>
                  <a:srgbClr val="000000"/>
                </a:solidFill>
              </a:rPr>
              <a:t>right singular vector of </a:t>
            </a:r>
            <a:r>
              <a:rPr lang="en-US" altLang="zh-CN" sz="2000" dirty="0" err="1" smtClean="0">
                <a:solidFill>
                  <a:srgbClr val="000000"/>
                </a:solidFill>
              </a:rPr>
              <a:t>G_hat</a:t>
            </a:r>
            <a:r>
              <a:rPr lang="en-US" altLang="zh-CN" sz="2000" dirty="0" smtClean="0">
                <a:solidFill>
                  <a:srgbClr val="000000"/>
                </a:solidFill>
              </a:rPr>
              <a:t> is required. This</a:t>
            </a:r>
            <a:r>
              <a:rPr lang="en-US" altLang="zh-CN" sz="2000" baseline="0" dirty="0" smtClean="0">
                <a:solidFill>
                  <a:srgbClr val="000000"/>
                </a:solidFill>
              </a:rPr>
              <a:t> part can be realized by the standard methods such as power iteration algorithm </a:t>
            </a:r>
            <a:r>
              <a:rPr lang="en-US" altLang="zh-CN" sz="2000" baseline="0" dirty="0" smtClean="0">
                <a:solidFill>
                  <a:srgbClr val="000000"/>
                </a:solidFill>
              </a:rPr>
              <a:t>. It’s complexity is </a:t>
            </a:r>
            <a:r>
              <a:rPr lang="en-US" altLang="zh-CN" sz="2000" baseline="0" dirty="0" smtClean="0">
                <a:solidFill>
                  <a:srgbClr val="000000"/>
                </a:solidFill>
              </a:rPr>
              <a:t>in the order of M square. The second one comes from the computation of the optimal solution, this part is only in order of M. The last one is from the update of matrix </a:t>
            </a:r>
            <a:r>
              <a:rPr lang="en-US" altLang="zh-CN" sz="2000" baseline="0" dirty="0" err="1" smtClean="0">
                <a:solidFill>
                  <a:srgbClr val="000000"/>
                </a:solidFill>
              </a:rPr>
              <a:t>G_hat</a:t>
            </a:r>
            <a:r>
              <a:rPr lang="en-US" altLang="zh-CN" sz="2000" baseline="0" dirty="0" smtClean="0">
                <a:solidFill>
                  <a:srgbClr val="000000"/>
                </a:solidFill>
              </a:rPr>
              <a:t>. With some mathematical derivation, the updated </a:t>
            </a:r>
            <a:r>
              <a:rPr lang="en-US" altLang="zh-CN" sz="2000" baseline="0" dirty="0" err="1" smtClean="0">
                <a:solidFill>
                  <a:srgbClr val="000000"/>
                </a:solidFill>
              </a:rPr>
              <a:t>G_hat</a:t>
            </a:r>
            <a:r>
              <a:rPr lang="en-US" altLang="zh-CN" sz="2000" baseline="0" dirty="0" smtClean="0">
                <a:solidFill>
                  <a:srgbClr val="000000"/>
                </a:solidFill>
              </a:rPr>
              <a:t> can be approximated by the red formula. Therefore, this part involves the complexity in order of M square, too. To sum up, since there are N RF chains, the total complexity of our method is in order of N multiply M square. </a:t>
            </a:r>
            <a:endParaRPr lang="en-US" altLang="zh-CN" sz="2000" kern="0" dirty="0" smtClean="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  <a:p>
            <a:endParaRPr lang="zh-CN" altLang="en-US" dirty="0" smtClean="0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915437-C184-4DA7-9E8A-3640FFB6F11F}" type="slidenum">
              <a:rPr lang="zh-CN" altLang="en-US" smtClean="0">
                <a:ea typeface="宋体" pitchFamily="2" charset="-122"/>
              </a:rPr>
              <a:pPr/>
              <a:t>12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 smtClean="0"/>
              <a:t>Next, we will show the simulation results to verify the</a:t>
            </a:r>
            <a:r>
              <a:rPr lang="en-US" altLang="zh-CN" baseline="0" dirty="0" smtClean="0"/>
              <a:t> near-optimal performance of our method. </a:t>
            </a:r>
            <a:endParaRPr lang="zh-CN" altLang="en-US" dirty="0" smtClean="0"/>
          </a:p>
          <a:p>
            <a:endParaRPr lang="zh-CN" altLang="en-US" dirty="0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EC66A6-EAD9-4E5B-B56E-D3AD52F9FC19}" type="slidenum">
              <a:rPr lang="zh-CN" altLang="en-US" smtClean="0">
                <a:ea typeface="宋体" pitchFamily="2" charset="-122"/>
              </a:rPr>
              <a:pPr/>
              <a:t>13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figure on the left side shows the achievable rate comparison, where the </a:t>
            </a:r>
            <a:r>
              <a:rPr lang="en-US" altLang="zh-CN" sz="1200" i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antenna configuration is 64 multiply 16 and the number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RF chains is </a:t>
            </a:r>
            <a:r>
              <a:rPr lang="en-US" altLang="zh-CN" sz="1200" i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8. This blue </a:t>
            </a:r>
            <a:r>
              <a:rPr lang="en-US" altLang="zh-CN" sz="1200" i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line is </a:t>
            </a:r>
            <a:r>
              <a:rPr lang="en-US" altLang="zh-CN" sz="1200" i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performance of our method. We can observe from this figure that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proposed SIC-based hybrid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precoding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outperforms the conventional analog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precoding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that is the purple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line.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This figure also verifies the near-optimal performance of SIC-based hybrid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precoding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since it can achieve about 99% of the rate achieved by the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optimal and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unconstrained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precoding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that is the green line. </a:t>
            </a:r>
          </a:p>
          <a:p>
            <a:endParaRPr lang="en-US" altLang="zh-CN" sz="120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figure on the right side compares the achievable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rate where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antenna configuration is </a:t>
            </a:r>
            <a:r>
              <a:rPr lang="en-US" altLang="zh-CN" sz="1200" i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128 multiply 32 and the number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of RF chains is </a:t>
            </a:r>
            <a:r>
              <a:rPr lang="en-US" altLang="zh-CN" sz="1200" i="1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16, where we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can observe similar trends as those from the figure on the left side. More importantly, these two figures show that the performance of SIC based hybrid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precoding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is also close to the spatially sparse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precoding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and the optimal unconstrained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precoding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with fully-connected architecture, that is the red line and the black line,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respectively.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Considering the low energy consumption and computational complexity of the proposed SIC-based hybrid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precoding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 can further conclude that SIC-based hybrid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precoding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can achieve much better trade-off among the performance, energy consumption, and computational complexity.</a:t>
            </a:r>
            <a:endParaRPr lang="zh-CN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 smtClean="0"/>
              <a:t>In the end, we summarize this presentation and draw the conclusions. </a:t>
            </a:r>
            <a:endParaRPr lang="zh-CN" altLang="en-US" dirty="0" smtClean="0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982315-27A9-463D-A5EC-800FF84B40B0}" type="slidenum">
              <a:rPr lang="zh-CN" altLang="en-US" smtClean="0">
                <a:ea typeface="宋体" pitchFamily="2" charset="-122"/>
              </a:rPr>
              <a:pPr/>
              <a:t>15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 smtClean="0"/>
              <a:t>In this paper,</a:t>
            </a:r>
            <a:r>
              <a:rPr lang="en-US" altLang="zh-CN" baseline="0" dirty="0" smtClean="0"/>
              <a:t> we </a:t>
            </a:r>
            <a:r>
              <a:rPr lang="en-US" altLang="zh-CN" sz="1200" dirty="0" smtClean="0">
                <a:solidFill>
                  <a:srgbClr val="000000"/>
                </a:solidFill>
              </a:rPr>
              <a:t>proposed a </a:t>
            </a:r>
            <a:r>
              <a:rPr lang="en-US" altLang="zh-CN" sz="1200" dirty="0" smtClean="0">
                <a:solidFill>
                  <a:srgbClr val="FF0000"/>
                </a:solidFill>
              </a:rPr>
              <a:t>SIC-based</a:t>
            </a:r>
            <a:r>
              <a:rPr lang="en-US" altLang="zh-CN" sz="1200" dirty="0" smtClean="0">
                <a:solidFill>
                  <a:srgbClr val="000000"/>
                </a:solidFill>
              </a:rPr>
              <a:t> hybrid </a:t>
            </a:r>
            <a:r>
              <a:rPr lang="en-US" altLang="zh-CN" sz="1200" dirty="0" err="1" smtClean="0">
                <a:solidFill>
                  <a:srgbClr val="000000"/>
                </a:solidFill>
              </a:rPr>
              <a:t>precoding</a:t>
            </a:r>
            <a:r>
              <a:rPr lang="en-US" altLang="zh-CN" sz="1200" dirty="0" smtClean="0">
                <a:solidFill>
                  <a:srgbClr val="000000"/>
                </a:solidFill>
              </a:rPr>
              <a:t> with </a:t>
            </a:r>
            <a:r>
              <a:rPr lang="en-US" altLang="zh-CN" sz="1200" dirty="0" smtClean="0">
                <a:solidFill>
                  <a:srgbClr val="0033CC"/>
                </a:solidFill>
              </a:rPr>
              <a:t>sub-connected architecture.</a:t>
            </a:r>
            <a:r>
              <a:rPr lang="en-US" altLang="zh-CN" sz="1200" baseline="0" dirty="0" smtClean="0">
                <a:solidFill>
                  <a:srgbClr val="0033CC"/>
                </a:solidFill>
              </a:rPr>
              <a:t> The basic idea of our method is to </a:t>
            </a:r>
            <a:r>
              <a:rPr lang="en-US" altLang="zh-CN" sz="1200" baseline="0" dirty="0" smtClean="0">
                <a:solidFill>
                  <a:srgbClr val="FF0000"/>
                </a:solidFill>
              </a:rPr>
              <a:t>d</a:t>
            </a:r>
            <a:r>
              <a:rPr lang="en-US" altLang="zh-CN" sz="1200" dirty="0" smtClean="0">
                <a:solidFill>
                  <a:srgbClr val="FF0000"/>
                </a:solidFill>
              </a:rPr>
              <a:t>ecompose</a:t>
            </a:r>
            <a:r>
              <a:rPr lang="en-US" altLang="zh-CN" sz="1200" dirty="0" smtClean="0">
                <a:solidFill>
                  <a:srgbClr val="000000"/>
                </a:solidFill>
              </a:rPr>
              <a:t> the total achievable rate into sub-rate,</a:t>
            </a:r>
            <a:r>
              <a:rPr lang="en-US" altLang="zh-CN" sz="1200" baseline="0" dirty="0" smtClean="0">
                <a:solidFill>
                  <a:srgbClr val="000000"/>
                </a:solidFill>
              </a:rPr>
              <a:t> and then </a:t>
            </a:r>
            <a:r>
              <a:rPr lang="en-US" altLang="zh-CN" sz="1200" dirty="0" smtClean="0">
                <a:solidFill>
                  <a:srgbClr val="000000"/>
                </a:solidFill>
              </a:rPr>
              <a:t>optimize the sub-rate of each sub-antenna array </a:t>
            </a:r>
            <a:r>
              <a:rPr lang="en-US" altLang="zh-CN" sz="1200" dirty="0" smtClean="0">
                <a:solidFill>
                  <a:srgbClr val="FF0000"/>
                </a:solidFill>
              </a:rPr>
              <a:t>one by one. </a:t>
            </a:r>
          </a:p>
          <a:p>
            <a:endParaRPr lang="en-US" altLang="zh-CN" sz="120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Complexity evaluation showed that the complexity of our method is only in order of N multiply M square. </a:t>
            </a:r>
          </a:p>
          <a:p>
            <a:endParaRPr lang="en-US" altLang="zh-CN" sz="120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Simulation results verified the near-optimal performance of our method, and showed that the performance loss induced by sub-connected architecture is not obvious compared to the fully-connected architecture .</a:t>
            </a:r>
            <a:endParaRPr lang="zh-CN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That</a:t>
            </a:r>
            <a:r>
              <a:rPr lang="en-US" altLang="zh-CN" baseline="0" dirty="0" smtClean="0"/>
              <a:t>’s all. Thanks for your attention!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36ACB-4888-4C2E-936A-0D6AB3704CFE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 smtClean="0"/>
              <a:t>This</a:t>
            </a:r>
            <a:r>
              <a:rPr lang="en-US" altLang="zh-CN" baseline="0" dirty="0" smtClean="0"/>
              <a:t> presentation will consist of 5 parts, that is the technical background, proposed solution, complexity analysis, simulation results, and conclusion. At the beginning, let’s have a view of the technical background</a:t>
            </a:r>
            <a:endParaRPr lang="zh-CN" altLang="en-US" dirty="0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CD8F09-0A7E-41F5-A822-A8181AE32097}" type="slidenum">
              <a:rPr lang="zh-CN" altLang="en-US" smtClean="0">
                <a:ea typeface="宋体" pitchFamily="2" charset="-122"/>
              </a:rPr>
              <a:pPr/>
              <a:t>2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As we can see from</a:t>
            </a:r>
            <a:r>
              <a:rPr lang="en-US" altLang="zh-CN" baseline="0" dirty="0" smtClean="0"/>
              <a:t> the figure, there are three special properties of </a:t>
            </a:r>
            <a:r>
              <a:rPr lang="en-US" altLang="zh-CN" baseline="0" dirty="0" err="1" smtClean="0"/>
              <a:t>mmWave</a:t>
            </a:r>
            <a:r>
              <a:rPr lang="en-US" altLang="zh-CN" baseline="0" dirty="0" smtClean="0"/>
              <a:t>. The first property is the high frequencies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around and above 30GHz where the spectrum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less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crowed. The second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property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is the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short wavelength, enabling a large antenna array to be arranged in a compact form. The last property is the serious path-loss, making the smaller cell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size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more attractive for the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mmWave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communication. As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 result,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mmWave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can combine the roadmap of 5G in an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unified form, and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therefore 1000 times capacity increase can be achieved. </a:t>
            </a:r>
          </a:p>
          <a:p>
            <a:endParaRPr lang="en-US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Besides, since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usually a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large antenna array is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employed by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mmWave</a:t>
            </a:r>
            <a:r>
              <a:rPr 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systems, it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can provide sufficient gains to compensate the serious signal attenuation by using the </a:t>
            </a:r>
            <a:r>
              <a:rPr lang="en-US" sz="120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precoding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technique.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4394F-4E03-4D92-BA1B-3BBEB72243A5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traditional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precoding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is entirely realized in the digital domain to cancel the interferences between different data streams. Digital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precoding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requires an expensive radio frequency (RF) chain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for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every antenna. In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mmWave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massive MIMO with a large number of antennas, it will bring prohibitively high energy consumption and hardware complexity. To solve this problem,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mmWave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massive MIMO prefers the more energy-efficient hybrid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precoding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which can significantly reduce the number of required RF chains. Specifically, the transmitted signals are first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precoded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by the digital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precoding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of a small size to guarantee the performance, and then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precoded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again by the analog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precoding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of a large size to save the energy consumption and reduce the hardware complexity.</a:t>
            </a:r>
            <a:endParaRPr lang="en-US" sz="120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E3713E-A957-40D0-9197-0D69C58820BF}" type="slidenum">
              <a:rPr lang="zh-CN" altLang="en-US" smtClean="0">
                <a:ea typeface="宋体" pitchFamily="2" charset="-122"/>
              </a:rPr>
              <a:pPr/>
              <a:t>4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There are two architectures of hybrid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precoding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the first one is the fully-connected architecture, where each RF chain is connected to all BS antennas via phase shifters. This architecture can achieve near-optimal performance. However, it still has two limitation.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Firstly,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it requires thousands of phase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shifters to realize the analog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precoding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leading to both high energy consumption and hardware complexity. Second, each RF chain will drive hundreds of BS antennas, which is also energy-intensive. The second architecture is sub-connected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one,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where each RF chain is connected to only a subset of BS antennas. This architecture can reduce the number of required phase shifters without obvious performance loss, and therefore, more energy-efficient and practical for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mmWave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MIMO systems. </a:t>
            </a:r>
          </a:p>
          <a:p>
            <a:endParaRPr lang="en-US" altLang="zh-CN" sz="1200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For the fully-connected architecture, there are already some excellent algorithms proposed recently, such as the spatially sparse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precoding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and the codebook-based hybrid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precoding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However, the design of hybrid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precoding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with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sub-connected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architecture is still an open problem.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4394F-4E03-4D92-BA1B-3BBEB72243A5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In this paper,</a:t>
            </a:r>
            <a:r>
              <a:rPr lang="en-US" altLang="zh-CN" baseline="0" dirty="0" smtClean="0"/>
              <a:t> we will focus on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sub-connected architecture</a:t>
            </a:r>
            <a:r>
              <a:rPr lang="zh-CN" altLang="en-US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and propose near-optimal hybrid analog and digital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precoding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</a:t>
            </a:r>
            <a:endParaRPr lang="zh-CN" altLang="en-US" dirty="0" smtClean="0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CD8F09-0A7E-41F5-A822-A8181AE32097}" type="slidenum">
              <a:rPr lang="zh-CN" altLang="en-US" smtClean="0">
                <a:ea typeface="宋体" pitchFamily="2" charset="-122"/>
              </a:rPr>
              <a:pPr/>
              <a:t>6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At</a:t>
            </a:r>
            <a:r>
              <a:rPr lang="en-US" altLang="zh-CN" baseline="0" dirty="0" smtClean="0"/>
              <a:t> first, we need to formulate the problem. Consider the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narrowband system,</a:t>
            </a:r>
            <a:r>
              <a:rPr lang="en-US" altLang="zh-CN" baseline="0" dirty="0" smtClean="0"/>
              <a:t> then, the received signals y can be presented by the first equation, where rho is the transmitted power, H is the channel matrix, A,D, and P are the analog, digital, and hybrid </a:t>
            </a:r>
            <a:r>
              <a:rPr lang="en-US" altLang="zh-CN" baseline="0" dirty="0" err="1" smtClean="0"/>
              <a:t>precoding</a:t>
            </a:r>
            <a:r>
              <a:rPr lang="en-US" altLang="zh-CN" baseline="0" dirty="0" smtClean="0"/>
              <a:t> matrices, respectively, s is the transmit signals with normalized power, and finally n is the noise. The corresponding total achievable rate R can be presented by the second equation. Our goal is </a:t>
            </a:r>
            <a:r>
              <a:rPr lang="en-US" altLang="zh-CN" sz="1800" kern="0" baseline="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j</a:t>
            </a:r>
            <a:r>
              <a:rPr lang="en-US" altLang="zh-CN" sz="1800" kern="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ointly</a:t>
            </a:r>
            <a:r>
              <a:rPr lang="en-US" altLang="zh-CN" sz="1800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 design </a:t>
            </a:r>
            <a:r>
              <a:rPr lang="en-US" altLang="zh-CN" sz="1800" b="1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A</a:t>
            </a:r>
            <a:r>
              <a:rPr lang="en-US" altLang="zh-CN" sz="1800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 and </a:t>
            </a:r>
            <a:r>
              <a:rPr lang="en-US" altLang="zh-CN" sz="1800" b="1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D</a:t>
            </a:r>
            <a:r>
              <a:rPr lang="en-US" altLang="zh-CN" sz="1800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 to </a:t>
            </a:r>
            <a:r>
              <a:rPr lang="en-US" altLang="zh-CN" sz="1800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maximize the </a:t>
            </a:r>
            <a:r>
              <a:rPr lang="en-US" altLang="zh-CN" sz="1800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achievable rate</a:t>
            </a:r>
            <a:r>
              <a:rPr lang="en-US" altLang="zh-CN" sz="1800" b="0" kern="12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.</a:t>
            </a:r>
            <a:r>
              <a:rPr lang="en-US" altLang="zh-CN" sz="1800" b="0" kern="120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 </a:t>
            </a:r>
            <a:r>
              <a:rPr lang="en-US" altLang="zh-CN" b="0" baseline="0" dirty="0" smtClean="0"/>
              <a:t>Note that, here we have </a:t>
            </a:r>
            <a:r>
              <a:rPr lang="en-US" altLang="zh-CN" sz="800" b="0" kern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three constraint</a:t>
            </a:r>
            <a:r>
              <a:rPr lang="en-US" altLang="zh-CN" sz="800" b="0" kern="0" baseline="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 conditions, that is the </a:t>
            </a:r>
            <a:r>
              <a:rPr lang="en-US" altLang="zh-CN" sz="800" b="0" kern="0" dirty="0" smtClean="0">
                <a:solidFill>
                  <a:srgbClr val="0033CC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structure constraint, amplitude constraint,</a:t>
            </a:r>
            <a:r>
              <a:rPr lang="en-US" altLang="zh-CN" sz="800" b="0" kern="0" baseline="0" dirty="0" smtClean="0">
                <a:solidFill>
                  <a:srgbClr val="0033CC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 and </a:t>
            </a:r>
            <a:r>
              <a:rPr lang="en-US" altLang="zh-CN" sz="800" b="0" kern="0" dirty="0" smtClean="0">
                <a:solidFill>
                  <a:srgbClr val="0033CC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power constraint as listed </a:t>
            </a:r>
            <a:r>
              <a:rPr lang="en-US" altLang="zh-CN" sz="800" b="0" kern="0" dirty="0" smtClean="0">
                <a:solidFill>
                  <a:srgbClr val="0033CC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here</a:t>
            </a:r>
            <a:r>
              <a:rPr lang="en-US" altLang="zh-CN" sz="800" b="0" kern="0" baseline="0" dirty="0" smtClean="0">
                <a:solidFill>
                  <a:srgbClr val="0033CC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. </a:t>
            </a:r>
            <a:endParaRPr lang="en-US" altLang="zh-CN" sz="800" b="0" kern="0" dirty="0" smtClean="0">
              <a:solidFill>
                <a:srgbClr val="CC00CC"/>
              </a:solidFill>
              <a:latin typeface="Times New Roman" pitchFamily="18" charset="0"/>
              <a:ea typeface="+mn-ea"/>
              <a:cs typeface="+mn-cs"/>
              <a:sym typeface="Wingdings" pitchFamily="2" charset="2"/>
            </a:endParaRP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36ACB-4888-4C2E-936A-0D6AB3704CFE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b="0" dirty="0" smtClean="0"/>
              <a:t>To solve the</a:t>
            </a:r>
            <a:r>
              <a:rPr lang="en-US" altLang="zh-CN" b="0" baseline="0" dirty="0" smtClean="0"/>
              <a:t> 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total achievable rate optimization problem with non-convex constraints. In this paper, we propose to decompose the total achievable rate into the form 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in 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blue color. From this equation, we can observe that total 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rate 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equals to the summation of each sub-rate of sub-antenna array. This inspires us to propose a successive interference cancelation (SIC)-based hybrid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precoding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also called as SIC-based hybrid </a:t>
            </a:r>
            <a:r>
              <a:rPr lang="en-US" altLang="zh-CN" sz="1200" b="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precoding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 shown in this figure, the basic idea of our method is to optimize the achievable sub-rate of the first sub-antenna array and update the matrix T1. Then, the similar method can be 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used </a:t>
            </a:r>
            <a:r>
              <a:rPr lang="en-US" altLang="zh-CN" sz="1200" b="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to optimize the sub-rate of the second sub-antenna array. Such procedure will be executed until the last sub-antenna array is considered.</a:t>
            </a:r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36ACB-4888-4C2E-936A-0D6AB3704CFE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Next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  <a:sym typeface="Wingdings" pitchFamily="2" charset="2"/>
              </a:rPr>
              <a:t>, we will find the </a:t>
            </a:r>
            <a:r>
              <a:rPr lang="en-US" altLang="zh-CN" sz="2000" dirty="0" smtClean="0"/>
              <a:t>solution to the sub-rate optimization problem</a:t>
            </a:r>
            <a:r>
              <a:rPr lang="en-US" altLang="zh-CN" sz="2000" baseline="0" dirty="0" smtClean="0"/>
              <a:t>. Consider the nth sub-antenna array, the corresponding </a:t>
            </a:r>
            <a:r>
              <a:rPr lang="en-US" altLang="zh-CN" sz="2000" dirty="0" smtClean="0"/>
              <a:t>optimization problem </a:t>
            </a:r>
            <a:r>
              <a:rPr lang="en-US" altLang="zh-CN" sz="2000" baseline="0" dirty="0" smtClean="0"/>
              <a:t>can be presented by the first formula. Then, with some mathematical derivation, we know that this </a:t>
            </a:r>
            <a:r>
              <a:rPr lang="en-US" altLang="zh-CN" sz="1200" dirty="0" smtClean="0"/>
              <a:t>optimization problem</a:t>
            </a:r>
            <a:r>
              <a:rPr lang="en-US" altLang="zh-CN" sz="1200" baseline="0" dirty="0" smtClean="0"/>
              <a:t> is equivalent to the formula in the blue color. This indicates that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maximizing the achievable sub-rate of each sub-antenna array is equivalent to simply seeking a </a:t>
            </a:r>
            <a:r>
              <a:rPr lang="en-US" altLang="zh-CN" sz="1200" kern="1200" baseline="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precoding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vector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close </a:t>
            </a:r>
            <a:r>
              <a:rPr lang="en-US" altLang="zh-CN" sz="1200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to the vector v1.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A36ACB-4888-4C2E-936A-0D6AB3704CFE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52400" y="1143000"/>
            <a:ext cx="8839200" cy="76200"/>
          </a:xfrm>
          <a:prstGeom prst="rect">
            <a:avLst/>
          </a:prstGeom>
          <a:solidFill>
            <a:srgbClr val="00008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733800"/>
            <a:ext cx="7391400" cy="1219200"/>
          </a:xfrm>
        </p:spPr>
        <p:txBody>
          <a:bodyPr anchor="b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81200"/>
            <a:ext cx="73914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A53E8-D97E-4F06-89E3-17B33E09E20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7B3E1-4168-4A3B-8F9A-86FA35AB5E3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76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styleb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371600"/>
            <a:ext cx="868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76200" y="0"/>
            <a:ext cx="587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 eaLnBrk="1" hangingPunct="1">
              <a:defRPr sz="1600" b="1">
                <a:solidFill>
                  <a:schemeClr val="bg1"/>
                </a:solidFill>
                <a:latin typeface="Arial" charset="0"/>
                <a:ea typeface="宋体" charset="-122"/>
              </a:defRPr>
            </a:lvl1pPr>
          </a:lstStyle>
          <a:p>
            <a:pPr>
              <a:defRPr/>
            </a:pPr>
            <a:fld id="{B8C3188F-8751-4E61-BB05-73C82472A60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 flipV="1">
            <a:off x="176213" y="1066800"/>
            <a:ext cx="8763000" cy="76200"/>
          </a:xfrm>
          <a:prstGeom prst="rect">
            <a:avLst/>
          </a:prstGeom>
          <a:solidFill>
            <a:srgbClr val="00008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 flipV="1">
            <a:off x="228600" y="6553200"/>
            <a:ext cx="8763000" cy="1588"/>
          </a:xfrm>
          <a:prstGeom prst="rect">
            <a:avLst/>
          </a:prstGeom>
          <a:solidFill>
            <a:srgbClr val="000080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mtClean="0"/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7086600" y="65532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A709C0EC-7BC2-4F75-9155-8C249F2B4097}" type="slidenum">
              <a:rPr lang="zh-CN" altLang="en-US" sz="1400" b="1" smtClean="0">
                <a:solidFill>
                  <a:srgbClr val="333399"/>
                </a:solidFill>
              </a:rPr>
              <a:pPr algn="r">
                <a:defRPr/>
              </a:pPr>
              <a:t>‹#›</a:t>
            </a:fld>
            <a:r>
              <a:rPr lang="en-US" altLang="zh-CN" sz="1400" b="1" dirty="0" smtClean="0">
                <a:solidFill>
                  <a:srgbClr val="333399"/>
                </a:solidFill>
              </a:rPr>
              <a:t>/17</a:t>
            </a:r>
            <a:endParaRPr lang="en-US" altLang="zh-CN" sz="1000" dirty="0">
              <a:solidFill>
                <a:srgbClr val="A50021"/>
              </a:solidFill>
            </a:endParaRPr>
          </a:p>
        </p:txBody>
      </p:sp>
      <p:sp>
        <p:nvSpPr>
          <p:cNvPr id="1033" name="矩形 2"/>
          <p:cNvSpPr>
            <a:spLocks noChangeArrowheads="1"/>
          </p:cNvSpPr>
          <p:nvPr userDrawn="1"/>
        </p:nvSpPr>
        <p:spPr bwMode="auto">
          <a:xfrm>
            <a:off x="152400" y="6581775"/>
            <a:ext cx="7315200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1200" dirty="0" smtClean="0"/>
              <a:t>Near-Optimal Hybrid Analog and Digital </a:t>
            </a:r>
            <a:r>
              <a:rPr lang="en-US" altLang="zh-CN" sz="1200" dirty="0" err="1" smtClean="0"/>
              <a:t>Precoding</a:t>
            </a:r>
            <a:r>
              <a:rPr lang="en-US" altLang="zh-CN" sz="1200" dirty="0" smtClean="0"/>
              <a:t> for Downlink </a:t>
            </a:r>
            <a:r>
              <a:rPr lang="en-US" altLang="zh-CN" sz="1200" dirty="0" err="1" smtClean="0"/>
              <a:t>mmWave</a:t>
            </a:r>
            <a:r>
              <a:rPr lang="en-US" altLang="zh-CN" sz="1200" dirty="0" smtClean="0"/>
              <a:t> Massive MIMO Systems</a:t>
            </a:r>
            <a:endParaRPr lang="zh-CN" altLang="en-US" sz="12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0" r:id="rId2"/>
    <p:sldLayoutId id="2147484011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l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l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l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l"/>
        <a:defRPr>
          <a:solidFill>
            <a:srgbClr val="000000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oleObject" Target="../embeddings/oleObject32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4.bin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8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oleObject" Target="../embeddings/oleObject42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36.bin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5.bin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4.bin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3.bin"/><Relationship Id="rId9" Type="http://schemas.openxmlformats.org/officeDocument/2006/relationships/oleObject" Target="../embeddings/oleObject38.bin"/><Relationship Id="rId14" Type="http://schemas.openxmlformats.org/officeDocument/2006/relationships/oleObject" Target="../embeddings/oleObject4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46.bin"/><Relationship Id="rId2" Type="http://schemas.openxmlformats.org/officeDocument/2006/relationships/tags" Target="../tags/tag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10" Type="http://schemas.openxmlformats.org/officeDocument/2006/relationships/oleObject" Target="../embeddings/oleObject49.bin"/><Relationship Id="rId4" Type="http://schemas.openxmlformats.org/officeDocument/2006/relationships/notesSlide" Target="../notesSlides/notesSlide14.xml"/><Relationship Id="rId9" Type="http://schemas.openxmlformats.org/officeDocument/2006/relationships/oleObject" Target="../embeddings/oleObject48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50.bin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oleObject" Target="../embeddings/oleObject22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3.bin"/><Relationship Id="rId9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6200" y="2514600"/>
            <a:ext cx="9296400" cy="1600200"/>
          </a:xfrm>
        </p:spPr>
        <p:txBody>
          <a:bodyPr/>
          <a:lstStyle/>
          <a:p>
            <a:r>
              <a:rPr lang="en-US" altLang="zh-CN" sz="3200" dirty="0" smtClean="0"/>
              <a:t>Near-Optimal Hybrid Analog and Digital </a:t>
            </a:r>
            <a:r>
              <a:rPr lang="en-US" altLang="zh-CN" sz="3200" dirty="0" err="1" smtClean="0"/>
              <a:t>Precoding</a:t>
            </a:r>
            <a:r>
              <a:rPr lang="en-US" altLang="zh-CN" sz="3200" dirty="0" smtClean="0"/>
              <a:t> for Downlink </a:t>
            </a:r>
            <a:r>
              <a:rPr lang="en-US" altLang="zh-CN" sz="3200" dirty="0" err="1" smtClean="0"/>
              <a:t>mmWave</a:t>
            </a:r>
            <a:r>
              <a:rPr lang="en-US" altLang="zh-CN" sz="3200" dirty="0" smtClean="0"/>
              <a:t> Massive MIMO Systems</a:t>
            </a:r>
            <a:endParaRPr lang="en-US" altLang="zh-CN" sz="3200" dirty="0" smtClean="0">
              <a:ea typeface="宋体" pitchFamily="2" charset="-122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" y="4053840"/>
            <a:ext cx="8610600" cy="441960"/>
          </a:xfrm>
        </p:spPr>
        <p:txBody>
          <a:bodyPr/>
          <a:lstStyle/>
          <a:p>
            <a:pPr eaLnBrk="1" hangingPunct="1"/>
            <a:r>
              <a:rPr lang="en-US" altLang="zh-CN" sz="1800" dirty="0" err="1" smtClean="0"/>
              <a:t>Linglong</a:t>
            </a:r>
            <a:r>
              <a:rPr lang="en-US" altLang="zh-CN" sz="1800" dirty="0" smtClean="0"/>
              <a:t> Dai</a:t>
            </a:r>
            <a:r>
              <a:rPr lang="en-US" altLang="zh-CN" sz="1800" baseline="30000" dirty="0" smtClean="0"/>
              <a:t>1</a:t>
            </a:r>
            <a:r>
              <a:rPr lang="en-US" altLang="zh-CN" sz="1800" dirty="0" smtClean="0"/>
              <a:t>, </a:t>
            </a:r>
            <a:r>
              <a:rPr lang="en-US" altLang="zh-CN" sz="1800" b="1" dirty="0" err="1" smtClean="0"/>
              <a:t>Xinyu</a:t>
            </a:r>
            <a:r>
              <a:rPr lang="en-US" altLang="zh-CN" sz="1800" b="1" dirty="0" smtClean="0"/>
              <a:t> Gao</a:t>
            </a:r>
            <a:r>
              <a:rPr lang="en-US" altLang="zh-CN" sz="1800" b="1" baseline="30000" dirty="0" smtClean="0"/>
              <a:t>1</a:t>
            </a:r>
            <a:r>
              <a:rPr lang="en-US" altLang="zh-CN" sz="1800" dirty="0" smtClean="0"/>
              <a:t>, </a:t>
            </a:r>
            <a:r>
              <a:rPr lang="en-US" altLang="zh-CN" sz="1800" dirty="0" err="1" smtClean="0"/>
              <a:t>Jinguo</a:t>
            </a:r>
            <a:r>
              <a:rPr lang="en-US" altLang="zh-CN" sz="1800" dirty="0" smtClean="0"/>
              <a:t> Quan</a:t>
            </a:r>
            <a:r>
              <a:rPr lang="en-US" altLang="zh-CN" sz="1800" baseline="30000" dirty="0" smtClean="0"/>
              <a:t>2</a:t>
            </a:r>
            <a:r>
              <a:rPr lang="en-US" altLang="zh-CN" sz="1800" dirty="0" smtClean="0"/>
              <a:t>, and </a:t>
            </a:r>
            <a:r>
              <a:rPr lang="en-US" altLang="zh-CN" sz="1800" dirty="0" err="1" smtClean="0"/>
              <a:t>Shuangfeng</a:t>
            </a:r>
            <a:r>
              <a:rPr lang="en-US" altLang="zh-CN" sz="1800" dirty="0" smtClean="0"/>
              <a:t> Han</a:t>
            </a:r>
            <a:r>
              <a:rPr lang="en-US" altLang="zh-CN" sz="1800" baseline="30000" dirty="0" smtClean="0"/>
              <a:t>3</a:t>
            </a:r>
            <a:r>
              <a:rPr lang="en-US" altLang="zh-CN" sz="1800" dirty="0" smtClean="0"/>
              <a:t>, and </a:t>
            </a:r>
            <a:r>
              <a:rPr lang="en-US" altLang="zh-CN" sz="1800" dirty="0" err="1" smtClean="0"/>
              <a:t>Chih</a:t>
            </a:r>
            <a:r>
              <a:rPr lang="en-US" altLang="zh-CN" sz="1800" dirty="0" smtClean="0"/>
              <a:t>-Lin I</a:t>
            </a:r>
            <a:r>
              <a:rPr lang="en-US" altLang="zh-CN" sz="1800" baseline="30000" dirty="0" smtClean="0"/>
              <a:t>3</a:t>
            </a:r>
            <a:endParaRPr lang="zh-CN" altLang="en-US" sz="1800" b="1" baseline="30000" dirty="0" smtClean="0">
              <a:solidFill>
                <a:srgbClr val="CC0000"/>
              </a:solidFill>
              <a:ea typeface="宋体" pitchFamily="2" charset="-122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657600" y="5715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b="1" dirty="0" smtClean="0"/>
              <a:t>2015-06-08</a:t>
            </a:r>
            <a:endParaRPr lang="en-US" altLang="zh-CN" b="1" dirty="0"/>
          </a:p>
        </p:txBody>
      </p:sp>
      <p:sp>
        <p:nvSpPr>
          <p:cNvPr id="15365" name="Rectangle 13"/>
          <p:cNvSpPr>
            <a:spLocks noChangeArrowheads="1"/>
          </p:cNvSpPr>
          <p:nvPr/>
        </p:nvSpPr>
        <p:spPr bwMode="auto">
          <a:xfrm>
            <a:off x="0" y="3538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zh-CN" altLang="en-US"/>
          </a:p>
        </p:txBody>
      </p:sp>
      <p:sp>
        <p:nvSpPr>
          <p:cNvPr id="15366" name="矩形 2"/>
          <p:cNvSpPr>
            <a:spLocks noChangeArrowheads="1"/>
          </p:cNvSpPr>
          <p:nvPr/>
        </p:nvSpPr>
        <p:spPr bwMode="auto">
          <a:xfrm>
            <a:off x="228600" y="4648200"/>
            <a:ext cx="868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2000" baseline="30000" dirty="0" smtClean="0">
                <a:solidFill>
                  <a:srgbClr val="7030A0"/>
                </a:solidFill>
              </a:rPr>
              <a:t>1</a:t>
            </a:r>
            <a:r>
              <a:rPr lang="en-US" altLang="zh-CN" sz="2000" dirty="0" smtClean="0">
                <a:solidFill>
                  <a:srgbClr val="7030A0"/>
                </a:solidFill>
              </a:rPr>
              <a:t>Department </a:t>
            </a:r>
            <a:r>
              <a:rPr lang="en-US" altLang="zh-CN" sz="2000" dirty="0">
                <a:solidFill>
                  <a:srgbClr val="7030A0"/>
                </a:solidFill>
              </a:rPr>
              <a:t>of Electronic Engineering, </a:t>
            </a:r>
            <a:r>
              <a:rPr lang="en-US" altLang="zh-CN" sz="2000" dirty="0" err="1">
                <a:solidFill>
                  <a:srgbClr val="7030A0"/>
                </a:solidFill>
              </a:rPr>
              <a:t>Tsinghua</a:t>
            </a:r>
            <a:r>
              <a:rPr lang="en-US" altLang="zh-CN" sz="2000" dirty="0">
                <a:solidFill>
                  <a:srgbClr val="7030A0"/>
                </a:solidFill>
              </a:rPr>
              <a:t> </a:t>
            </a:r>
            <a:r>
              <a:rPr lang="en-US" altLang="zh-CN" sz="2000" dirty="0" smtClean="0">
                <a:solidFill>
                  <a:srgbClr val="7030A0"/>
                </a:solidFill>
              </a:rPr>
              <a:t>University</a:t>
            </a:r>
          </a:p>
          <a:p>
            <a:pPr algn="ctr" eaLnBrk="1" hangingPunct="1"/>
            <a:r>
              <a:rPr lang="en-US" altLang="zh-CN" sz="2000" baseline="30000" dirty="0" smtClean="0">
                <a:solidFill>
                  <a:srgbClr val="7030A0"/>
                </a:solidFill>
              </a:rPr>
              <a:t>2</a:t>
            </a:r>
            <a:r>
              <a:rPr lang="en-US" altLang="zh-CN" sz="2000" dirty="0" smtClean="0">
                <a:solidFill>
                  <a:srgbClr val="7030A0"/>
                </a:solidFill>
              </a:rPr>
              <a:t>Division of Information Science &amp; Technology, </a:t>
            </a:r>
            <a:r>
              <a:rPr lang="en-US" altLang="zh-CN" sz="2000" dirty="0" err="1" smtClean="0">
                <a:solidFill>
                  <a:srgbClr val="7030A0"/>
                </a:solidFill>
              </a:rPr>
              <a:t>Tsinghua</a:t>
            </a:r>
            <a:r>
              <a:rPr lang="en-US" altLang="zh-CN" sz="2000" dirty="0" smtClean="0">
                <a:solidFill>
                  <a:srgbClr val="7030A0"/>
                </a:solidFill>
              </a:rPr>
              <a:t> University</a:t>
            </a:r>
          </a:p>
          <a:p>
            <a:pPr algn="ctr" eaLnBrk="1" hangingPunct="1"/>
            <a:r>
              <a:rPr lang="en-US" altLang="zh-CN" sz="2000" baseline="30000" dirty="0" smtClean="0">
                <a:solidFill>
                  <a:srgbClr val="7030A0"/>
                </a:solidFill>
              </a:rPr>
              <a:t>3</a:t>
            </a:r>
            <a:r>
              <a:rPr lang="en-US" altLang="zh-CN" sz="2000" dirty="0" smtClean="0">
                <a:solidFill>
                  <a:srgbClr val="7030A0"/>
                </a:solidFill>
              </a:rPr>
              <a:t>Green </a:t>
            </a:r>
            <a:r>
              <a:rPr lang="en-US" altLang="zh-CN" sz="2000" dirty="0">
                <a:solidFill>
                  <a:srgbClr val="7030A0"/>
                </a:solidFill>
              </a:rPr>
              <a:t>Communication Research Center, China Mobile Research </a:t>
            </a:r>
            <a:r>
              <a:rPr lang="en-US" altLang="zh-CN" sz="2000" dirty="0" smtClean="0">
                <a:solidFill>
                  <a:srgbClr val="7030A0"/>
                </a:solidFill>
              </a:rPr>
              <a:t>Institute</a:t>
            </a:r>
            <a:endParaRPr lang="zh-CN" altLang="en-US" sz="2000" dirty="0">
              <a:solidFill>
                <a:srgbClr val="7030A0"/>
              </a:solidFill>
            </a:endParaRPr>
          </a:p>
        </p:txBody>
      </p:sp>
      <p:pic>
        <p:nvPicPr>
          <p:cNvPr id="15367" name="Picture 9" descr="http://t1.gstatic.com/images?q=tbn:ANd9GcTr3cnuSdAIObZqFg-mSdql0jrYfXETasyq2G3aAnQRctiBXyz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" y="1219200"/>
            <a:ext cx="3429000" cy="1190625"/>
            <a:chOff x="432" y="2034"/>
            <a:chExt cx="2160" cy="750"/>
          </a:xfrm>
        </p:grpSpPr>
        <p:sp>
          <p:nvSpPr>
            <p:cNvPr id="17" name="Freeform 5"/>
            <p:cNvSpPr>
              <a:spLocks/>
            </p:cNvSpPr>
            <p:nvPr/>
          </p:nvSpPr>
          <p:spPr bwMode="gray">
            <a:xfrm rot="-409519">
              <a:off x="452" y="2473"/>
              <a:ext cx="1618" cy="309"/>
            </a:xfrm>
            <a:custGeom>
              <a:avLst/>
              <a:gdLst/>
              <a:ahLst/>
              <a:cxnLst>
                <a:cxn ang="0">
                  <a:pos x="3" y="145"/>
                </a:cxn>
                <a:cxn ang="0">
                  <a:pos x="987" y="16"/>
                </a:cxn>
                <a:cxn ang="0">
                  <a:pos x="2232" y="168"/>
                </a:cxn>
                <a:cxn ang="0">
                  <a:pos x="3211" y="130"/>
                </a:cxn>
                <a:cxn ang="0">
                  <a:pos x="2251" y="194"/>
                </a:cxn>
                <a:cxn ang="0">
                  <a:pos x="987" y="62"/>
                </a:cxn>
                <a:cxn ang="0">
                  <a:pos x="3" y="145"/>
                </a:cxn>
              </a:cxnLst>
              <a:rect l="0" t="0" r="r" b="b"/>
              <a:pathLst>
                <a:path w="3214" h="205">
                  <a:moveTo>
                    <a:pt x="3" y="145"/>
                  </a:moveTo>
                  <a:cubicBezTo>
                    <a:pt x="0" y="144"/>
                    <a:pt x="557" y="0"/>
                    <a:pt x="987" y="16"/>
                  </a:cubicBezTo>
                  <a:cubicBezTo>
                    <a:pt x="1417" y="33"/>
                    <a:pt x="1861" y="149"/>
                    <a:pt x="2232" y="168"/>
                  </a:cubicBezTo>
                  <a:cubicBezTo>
                    <a:pt x="2603" y="187"/>
                    <a:pt x="3208" y="126"/>
                    <a:pt x="3211" y="130"/>
                  </a:cubicBezTo>
                  <a:cubicBezTo>
                    <a:pt x="3214" y="134"/>
                    <a:pt x="2622" y="205"/>
                    <a:pt x="2251" y="194"/>
                  </a:cubicBezTo>
                  <a:cubicBezTo>
                    <a:pt x="1880" y="183"/>
                    <a:pt x="1362" y="70"/>
                    <a:pt x="987" y="62"/>
                  </a:cubicBezTo>
                  <a:cubicBezTo>
                    <a:pt x="384" y="54"/>
                    <a:pt x="168" y="144"/>
                    <a:pt x="3" y="14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3372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gray">
            <a:xfrm>
              <a:off x="432" y="2034"/>
              <a:ext cx="2160" cy="750"/>
            </a:xfrm>
            <a:custGeom>
              <a:avLst/>
              <a:gdLst/>
              <a:ahLst/>
              <a:cxnLst>
                <a:cxn ang="0">
                  <a:pos x="3" y="565"/>
                </a:cxn>
                <a:cxn ang="0">
                  <a:pos x="460" y="237"/>
                </a:cxn>
                <a:cxn ang="0">
                  <a:pos x="1104" y="305"/>
                </a:cxn>
                <a:cxn ang="0">
                  <a:pos x="1731" y="6"/>
                </a:cxn>
                <a:cxn ang="0">
                  <a:pos x="1124" y="344"/>
                </a:cxn>
                <a:cxn ang="0">
                  <a:pos x="456" y="313"/>
                </a:cxn>
                <a:cxn ang="0">
                  <a:pos x="3" y="565"/>
                </a:cxn>
              </a:cxnLst>
              <a:rect l="0" t="0" r="r" b="b"/>
              <a:pathLst>
                <a:path w="1731" h="565">
                  <a:moveTo>
                    <a:pt x="3" y="565"/>
                  </a:moveTo>
                  <a:cubicBezTo>
                    <a:pt x="0" y="563"/>
                    <a:pt x="215" y="289"/>
                    <a:pt x="460" y="237"/>
                  </a:cubicBezTo>
                  <a:cubicBezTo>
                    <a:pt x="704" y="187"/>
                    <a:pt x="892" y="343"/>
                    <a:pt x="1104" y="305"/>
                  </a:cubicBezTo>
                  <a:cubicBezTo>
                    <a:pt x="1316" y="267"/>
                    <a:pt x="1728" y="0"/>
                    <a:pt x="1731" y="6"/>
                  </a:cubicBezTo>
                  <a:cubicBezTo>
                    <a:pt x="1654" y="53"/>
                    <a:pt x="1362" y="291"/>
                    <a:pt x="1124" y="344"/>
                  </a:cubicBezTo>
                  <a:cubicBezTo>
                    <a:pt x="886" y="397"/>
                    <a:pt x="650" y="265"/>
                    <a:pt x="456" y="313"/>
                  </a:cubicBezTo>
                  <a:cubicBezTo>
                    <a:pt x="115" y="402"/>
                    <a:pt x="94" y="537"/>
                    <a:pt x="3" y="56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3372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800"/>
            </a:p>
          </p:txBody>
        </p:sp>
      </p:grp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Design of analog and digital </a:t>
            </a:r>
            <a:r>
              <a:rPr lang="en-US" altLang="zh-CN" dirty="0" err="1" smtClean="0"/>
              <a:t>precoder</a:t>
            </a:r>
            <a:endParaRPr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143000"/>
            <a:ext cx="845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l"/>
              <a:defRPr/>
            </a:pPr>
            <a:r>
              <a:rPr lang="en-US" altLang="zh-CN" b="1" kern="0" dirty="0" smtClean="0">
                <a:solidFill>
                  <a:srgbClr val="000000"/>
                </a:solidFill>
                <a:latin typeface="+mn-lt"/>
                <a:ea typeface="宋体" charset="-122"/>
              </a:rPr>
              <a:t>Problem</a:t>
            </a:r>
            <a:endParaRPr lang="en-US" altLang="zh-CN" b="1" kern="0" dirty="0">
              <a:solidFill>
                <a:srgbClr val="000000"/>
              </a:solidFill>
              <a:latin typeface="+mn-lt"/>
              <a:ea typeface="宋体" charset="-122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altLang="zh-CN" sz="2000" kern="0" dirty="0" smtClean="0">
                <a:solidFill>
                  <a:srgbClr val="000000"/>
                </a:solidFill>
                <a:latin typeface="+mn-lt"/>
                <a:ea typeface="宋体" charset="-122"/>
                <a:sym typeface="Wingdings" pitchFamily="2" charset="2"/>
              </a:rPr>
              <a:t>Find                to minimize  </a:t>
            </a:r>
            <a:endParaRPr lang="en-US" altLang="zh-CN" b="1" kern="0" dirty="0">
              <a:solidFill>
                <a:srgbClr val="000000"/>
              </a:solidFill>
              <a:latin typeface="+mn-lt"/>
              <a:ea typeface="宋体" charset="-122"/>
              <a:sym typeface="Wingdings" pitchFamily="2" charset="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2560320"/>
            <a:ext cx="8458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l"/>
              <a:defRPr/>
            </a:pPr>
            <a:r>
              <a:rPr lang="en-US" altLang="zh-CN" b="1" kern="0" dirty="0" smtClean="0">
                <a:solidFill>
                  <a:srgbClr val="000000"/>
                </a:solidFill>
                <a:latin typeface="+mn-lt"/>
                <a:ea typeface="宋体" charset="-122"/>
              </a:rPr>
              <a:t>Solution</a:t>
            </a:r>
            <a:endParaRPr lang="en-US" altLang="zh-CN" b="1" kern="0" dirty="0">
              <a:solidFill>
                <a:srgbClr val="000000"/>
              </a:solidFill>
              <a:latin typeface="+mn-lt"/>
              <a:ea typeface="宋体" charset="-122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altLang="zh-CN" sz="2000" kern="0" dirty="0" smtClean="0">
                <a:solidFill>
                  <a:srgbClr val="000000"/>
                </a:solidFill>
                <a:latin typeface="+mn-lt"/>
                <a:ea typeface="宋体" charset="-122"/>
                <a:sym typeface="Wingdings" pitchFamily="2" charset="2"/>
              </a:rPr>
              <a:t>Analog </a:t>
            </a:r>
            <a:r>
              <a:rPr lang="en-US" altLang="zh-CN" sz="2000" kern="0" dirty="0" err="1" smtClean="0">
                <a:solidFill>
                  <a:srgbClr val="000000"/>
                </a:solidFill>
                <a:latin typeface="+mn-lt"/>
                <a:ea typeface="宋体" charset="-122"/>
                <a:sym typeface="Wingdings" pitchFamily="2" charset="2"/>
              </a:rPr>
              <a:t>precoder</a:t>
            </a:r>
            <a:r>
              <a:rPr lang="en-US" altLang="zh-CN" sz="2000" kern="0" dirty="0" smtClean="0">
                <a:solidFill>
                  <a:srgbClr val="000000"/>
                </a:solidFill>
                <a:latin typeface="+mn-lt"/>
                <a:ea typeface="宋体" charset="-122"/>
                <a:sym typeface="Wingdings" pitchFamily="2" charset="2"/>
              </a:rPr>
              <a:t>: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altLang="zh-CN" sz="2000" kern="0" dirty="0" smtClean="0">
                <a:solidFill>
                  <a:srgbClr val="000000"/>
                </a:solidFill>
                <a:latin typeface="+mn-lt"/>
                <a:ea typeface="宋体" charset="-122"/>
                <a:sym typeface="Wingdings" pitchFamily="2" charset="2"/>
              </a:rPr>
              <a:t>Digital </a:t>
            </a:r>
            <a:r>
              <a:rPr lang="en-US" altLang="zh-CN" sz="2000" kern="0" dirty="0" err="1" smtClean="0">
                <a:solidFill>
                  <a:srgbClr val="000000"/>
                </a:solidFill>
                <a:latin typeface="+mn-lt"/>
                <a:ea typeface="宋体" charset="-122"/>
                <a:sym typeface="Wingdings" pitchFamily="2" charset="2"/>
              </a:rPr>
              <a:t>precoder</a:t>
            </a:r>
            <a:r>
              <a:rPr lang="en-US" altLang="zh-CN" sz="2000" kern="0" dirty="0" smtClean="0">
                <a:solidFill>
                  <a:srgbClr val="000000"/>
                </a:solidFill>
                <a:latin typeface="+mn-lt"/>
                <a:ea typeface="宋体" charset="-122"/>
                <a:sym typeface="Wingdings" pitchFamily="2" charset="2"/>
              </a:rPr>
              <a:t>: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altLang="zh-CN" sz="2000" kern="0" dirty="0" smtClean="0">
                <a:solidFill>
                  <a:srgbClr val="000000"/>
                </a:solidFill>
                <a:latin typeface="+mn-lt"/>
                <a:ea typeface="宋体" charset="-122"/>
                <a:sym typeface="Wingdings" pitchFamily="2" charset="2"/>
              </a:rPr>
              <a:t>Hybrid </a:t>
            </a:r>
            <a:r>
              <a:rPr lang="en-US" altLang="zh-CN" sz="2000" kern="0" dirty="0" err="1" smtClean="0">
                <a:solidFill>
                  <a:srgbClr val="000000"/>
                </a:solidFill>
                <a:latin typeface="+mn-lt"/>
                <a:ea typeface="宋体" charset="-122"/>
                <a:sym typeface="Wingdings" pitchFamily="2" charset="2"/>
              </a:rPr>
              <a:t>precoder</a:t>
            </a:r>
            <a:r>
              <a:rPr lang="en-US" altLang="zh-CN" sz="2000" kern="0" dirty="0" smtClean="0">
                <a:solidFill>
                  <a:srgbClr val="000000"/>
                </a:solidFill>
                <a:latin typeface="+mn-lt"/>
                <a:ea typeface="宋体" charset="-122"/>
                <a:sym typeface="Wingdings" pitchFamily="2" charset="2"/>
              </a:rPr>
              <a:t>: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altLang="zh-CN" sz="2000" kern="0" dirty="0" smtClean="0">
                <a:solidFill>
                  <a:srgbClr val="000000"/>
                </a:solidFill>
                <a:latin typeface="+mn-lt"/>
                <a:ea typeface="宋体" charset="-122"/>
                <a:sym typeface="Wingdings" pitchFamily="2" charset="2"/>
              </a:rPr>
              <a:t>Easy to check all the </a:t>
            </a:r>
            <a:r>
              <a:rPr lang="en-US" altLang="zh-CN" sz="2000" kern="0" dirty="0" smtClean="0">
                <a:solidFill>
                  <a:srgbClr val="0033CC"/>
                </a:solidFill>
                <a:latin typeface="+mn-lt"/>
                <a:ea typeface="宋体" charset="-122"/>
                <a:sym typeface="Wingdings" pitchFamily="2" charset="2"/>
              </a:rPr>
              <a:t>three constraint conditions</a:t>
            </a:r>
            <a:r>
              <a:rPr lang="en-US" altLang="zh-CN" sz="2000" kern="0" dirty="0" smtClean="0">
                <a:solidFill>
                  <a:srgbClr val="000000"/>
                </a:solidFill>
                <a:latin typeface="+mn-lt"/>
                <a:ea typeface="宋体" charset="-122"/>
                <a:sym typeface="Wingdings" pitchFamily="2" charset="2"/>
              </a:rPr>
              <a:t> are </a:t>
            </a:r>
            <a:r>
              <a:rPr lang="en-US" altLang="zh-CN" sz="2000" kern="0" dirty="0" smtClean="0">
                <a:solidFill>
                  <a:srgbClr val="FF0000"/>
                </a:solidFill>
                <a:latin typeface="+mn-lt"/>
                <a:ea typeface="宋体" charset="-122"/>
                <a:sym typeface="Wingdings" pitchFamily="2" charset="2"/>
              </a:rPr>
              <a:t>satisfied  </a:t>
            </a:r>
            <a:endParaRPr lang="en-US" altLang="zh-CN" kern="0" dirty="0">
              <a:solidFill>
                <a:srgbClr val="FF0000"/>
              </a:solidFill>
              <a:latin typeface="+mn-lt"/>
              <a:ea typeface="宋体" charset="-122"/>
              <a:sym typeface="Wingdings" pitchFamily="2" charset="2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1379220" y="1607820"/>
          <a:ext cx="977900" cy="330200"/>
        </p:xfrm>
        <a:graphic>
          <a:graphicData uri="http://schemas.openxmlformats.org/presentationml/2006/ole">
            <p:oleObj spid="_x0000_s136196" name="Equation" r:id="rId4" imgW="977760" imgH="330120" progId="Equation.DSMT4">
              <p:embed/>
            </p:oleObj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3741420" y="1554480"/>
          <a:ext cx="977900" cy="419100"/>
        </p:xfrm>
        <a:graphic>
          <a:graphicData uri="http://schemas.openxmlformats.org/presentationml/2006/ole">
            <p:oleObj spid="_x0000_s136197" name="Equation" r:id="rId5" imgW="977760" imgH="419040" progId="Equation.DSMT4">
              <p:embed/>
            </p:oleObj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2811780" y="2956243"/>
          <a:ext cx="2362200" cy="482600"/>
        </p:xfrm>
        <a:graphic>
          <a:graphicData uri="http://schemas.openxmlformats.org/presentationml/2006/ole">
            <p:oleObj spid="_x0000_s136198" name="Equation" r:id="rId6" imgW="2361960" imgH="482400" progId="Equation.DSMT4">
              <p:embed/>
            </p:oleObj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4648200"/>
            <a:ext cx="8458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l"/>
              <a:defRPr/>
            </a:pPr>
            <a:r>
              <a:rPr lang="en-US" altLang="zh-CN" b="1" kern="0" dirty="0" smtClean="0">
                <a:solidFill>
                  <a:srgbClr val="000000"/>
                </a:solidFill>
                <a:latin typeface="+mn-lt"/>
                <a:ea typeface="宋体" charset="-122"/>
              </a:rPr>
              <a:t>Summary of our method</a:t>
            </a:r>
            <a:endParaRPr lang="en-US" altLang="zh-CN" b="1" kern="0" dirty="0">
              <a:solidFill>
                <a:srgbClr val="000000"/>
              </a:solidFill>
              <a:latin typeface="+mn-lt"/>
              <a:ea typeface="宋体" charset="-122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altLang="zh-CN" sz="2000" dirty="0" smtClean="0">
                <a:solidFill>
                  <a:srgbClr val="000000"/>
                </a:solidFill>
              </a:rPr>
              <a:t>SVD of         to obtain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altLang="zh-CN" sz="2000" kern="0" dirty="0" smtClean="0">
                <a:solidFill>
                  <a:srgbClr val="000000"/>
                </a:solidFill>
                <a:latin typeface="+mn-lt"/>
                <a:ea typeface="宋体" charset="-122"/>
                <a:sym typeface="Wingdings" pitchFamily="2" charset="2"/>
              </a:rPr>
              <a:t>Compute                                        for </a:t>
            </a:r>
            <a:r>
              <a:rPr lang="en-US" altLang="zh-CN" sz="2000" kern="0" dirty="0" smtClean="0">
                <a:solidFill>
                  <a:srgbClr val="000000"/>
                </a:solidFill>
                <a:latin typeface="+mn-lt"/>
                <a:ea typeface="宋体" charset="-122"/>
                <a:sym typeface="Wingdings" pitchFamily="2" charset="2"/>
              </a:rPr>
              <a:t>the </a:t>
            </a:r>
            <a:r>
              <a:rPr lang="en-US" altLang="zh-CN" sz="2000" i="1" kern="0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  <a:sym typeface="Wingdings" pitchFamily="2" charset="2"/>
              </a:rPr>
              <a:t>n</a:t>
            </a:r>
            <a:r>
              <a:rPr lang="en-US" altLang="zh-CN" sz="2000" kern="0" dirty="0" smtClean="0">
                <a:solidFill>
                  <a:srgbClr val="000000"/>
                </a:solidFill>
                <a:latin typeface="+mn-lt"/>
                <a:ea typeface="宋体" charset="-122"/>
                <a:sym typeface="Wingdings" pitchFamily="2" charset="2"/>
              </a:rPr>
              <a:t>th sub-antenna array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altLang="zh-CN" sz="2000" kern="0" dirty="0" smtClean="0">
                <a:solidFill>
                  <a:srgbClr val="000000"/>
                </a:solidFill>
                <a:latin typeface="+mn-lt"/>
                <a:ea typeface="宋体" charset="-122"/>
                <a:sym typeface="Wingdings" pitchFamily="2" charset="2"/>
              </a:rPr>
              <a:t>Update       for the (</a:t>
            </a:r>
            <a:r>
              <a:rPr lang="en-US" altLang="zh-CN" sz="2000" i="1" kern="0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  <a:sym typeface="Wingdings" pitchFamily="2" charset="2"/>
              </a:rPr>
              <a:t>n</a:t>
            </a:r>
            <a:r>
              <a:rPr lang="en-US" altLang="zh-CN" sz="2000" kern="0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  <a:sym typeface="Wingdings" pitchFamily="2" charset="2"/>
              </a:rPr>
              <a:t>+1)</a:t>
            </a:r>
            <a:r>
              <a:rPr lang="en-US" altLang="zh-CN" sz="2000" kern="0" dirty="0" err="1" smtClean="0">
                <a:solidFill>
                  <a:srgbClr val="000000"/>
                </a:solidFill>
                <a:ea typeface="宋体" charset="-122"/>
                <a:sym typeface="Wingdings" pitchFamily="2" charset="2"/>
              </a:rPr>
              <a:t>th</a:t>
            </a:r>
            <a:r>
              <a:rPr lang="en-US" altLang="zh-CN" sz="2000" kern="0" dirty="0" smtClean="0">
                <a:solidFill>
                  <a:srgbClr val="000000"/>
                </a:solidFill>
                <a:ea typeface="宋体" charset="-122"/>
                <a:sym typeface="Wingdings" pitchFamily="2" charset="2"/>
              </a:rPr>
              <a:t> sub-antenna array</a:t>
            </a:r>
            <a:endParaRPr lang="en-US" altLang="zh-CN" sz="2000" kern="0" dirty="0">
              <a:solidFill>
                <a:srgbClr val="000000"/>
              </a:solidFill>
              <a:latin typeface="+mn-lt"/>
              <a:ea typeface="宋体" charset="-122"/>
              <a:sym typeface="Wingdings" pitchFamily="2" charset="2"/>
            </a:endParaRPr>
          </a:p>
        </p:txBody>
      </p:sp>
      <p:sp>
        <p:nvSpPr>
          <p:cNvPr id="12" name="右箭头 11"/>
          <p:cNvSpPr/>
          <p:nvPr/>
        </p:nvSpPr>
        <p:spPr bwMode="auto">
          <a:xfrm flipV="1">
            <a:off x="838200" y="2164080"/>
            <a:ext cx="571500" cy="152400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1644650" y="1935480"/>
          <a:ext cx="5156200" cy="609600"/>
        </p:xfrm>
        <a:graphic>
          <a:graphicData uri="http://schemas.openxmlformats.org/presentationml/2006/ole">
            <p:oleObj spid="_x0000_s136199" name="Equation" r:id="rId7" imgW="5155920" imgH="609480" progId="Equation.DSMT4">
              <p:embed/>
            </p:oleObj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/>
        </p:nvGraphicFramePr>
        <p:xfrm>
          <a:off x="2753360" y="3337560"/>
          <a:ext cx="2870200" cy="431800"/>
        </p:xfrm>
        <a:graphic>
          <a:graphicData uri="http://schemas.openxmlformats.org/presentationml/2006/ole">
            <p:oleObj spid="_x0000_s136200" name="Equation" r:id="rId8" imgW="2869920" imgH="431640" progId="Equation.DSMT4">
              <p:embed/>
            </p:oleObj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1722120" y="5105400"/>
          <a:ext cx="469900" cy="355600"/>
        </p:xfrm>
        <a:graphic>
          <a:graphicData uri="http://schemas.openxmlformats.org/presentationml/2006/ole">
            <p:oleObj spid="_x0000_s136201" name="Equation" r:id="rId9" imgW="469800" imgH="355320" progId="Equation.DSMT4">
              <p:embed/>
            </p:oleObj>
          </a:graphicData>
        </a:graphic>
      </p:graphicFrame>
      <p:graphicFrame>
        <p:nvGraphicFramePr>
          <p:cNvPr id="136202" name="Object 10"/>
          <p:cNvGraphicFramePr>
            <a:graphicFrameLocks noChangeAspect="1"/>
          </p:cNvGraphicFramePr>
          <p:nvPr/>
        </p:nvGraphicFramePr>
        <p:xfrm>
          <a:off x="3268980" y="5105400"/>
          <a:ext cx="241300" cy="330200"/>
        </p:xfrm>
        <a:graphic>
          <a:graphicData uri="http://schemas.openxmlformats.org/presentationml/2006/ole">
            <p:oleObj spid="_x0000_s136202" name="Equation" r:id="rId10" imgW="241200" imgH="330120" progId="Equation.DSMT4">
              <p:embed/>
            </p:oleObj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1973580" y="5458460"/>
          <a:ext cx="2654300" cy="381000"/>
        </p:xfrm>
        <a:graphic>
          <a:graphicData uri="http://schemas.openxmlformats.org/presentationml/2006/ole">
            <p:oleObj spid="_x0000_s136203" name="Equation" r:id="rId11" imgW="2654280" imgH="380880" progId="Equation.DSMT4">
              <p:embed/>
            </p:oleObj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1722120" y="5842000"/>
          <a:ext cx="330200" cy="355600"/>
        </p:xfrm>
        <a:graphic>
          <a:graphicData uri="http://schemas.openxmlformats.org/presentationml/2006/ole">
            <p:oleObj spid="_x0000_s136205" name="Equation" r:id="rId12" imgW="330120" imgH="355320" progId="Equation.DSMT4">
              <p:embed/>
            </p:oleObj>
          </a:graphicData>
        </a:graphic>
      </p:graphicFrame>
      <p:graphicFrame>
        <p:nvGraphicFramePr>
          <p:cNvPr id="136206" name="Object 14"/>
          <p:cNvGraphicFramePr>
            <a:graphicFrameLocks noChangeAspect="1"/>
          </p:cNvGraphicFramePr>
          <p:nvPr/>
        </p:nvGraphicFramePr>
        <p:xfrm>
          <a:off x="2750820" y="3726180"/>
          <a:ext cx="2654300" cy="381000"/>
        </p:xfrm>
        <a:graphic>
          <a:graphicData uri="http://schemas.openxmlformats.org/presentationml/2006/ole">
            <p:oleObj spid="_x0000_s136206" name="Equation" r:id="rId13" imgW="2654280" imgH="3808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Contents</a:t>
            </a:r>
          </a:p>
        </p:txBody>
      </p:sp>
      <p:sp>
        <p:nvSpPr>
          <p:cNvPr id="5123" name="AutoShape 6"/>
          <p:cNvSpPr>
            <a:spLocks noChangeArrowheads="1"/>
          </p:cNvSpPr>
          <p:nvPr/>
        </p:nvSpPr>
        <p:spPr bwMode="gray">
          <a:xfrm>
            <a:off x="836613" y="1976438"/>
            <a:ext cx="4040187" cy="457200"/>
          </a:xfrm>
          <a:prstGeom prst="roundRect">
            <a:avLst>
              <a:gd name="adj" fmla="val 16667"/>
            </a:avLst>
          </a:prstGeom>
          <a:solidFill>
            <a:schemeClr val="tx1">
              <a:lumMod val="20000"/>
              <a:lumOff val="80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5124" name="AutoShape 7"/>
          <p:cNvSpPr>
            <a:spLocks noChangeArrowheads="1"/>
          </p:cNvSpPr>
          <p:nvPr/>
        </p:nvSpPr>
        <p:spPr bwMode="gray">
          <a:xfrm>
            <a:off x="406400" y="1857375"/>
            <a:ext cx="773113" cy="685800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 w="317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gray">
          <a:xfrm>
            <a:off x="1066800" y="1958975"/>
            <a:ext cx="32766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b="1">
                <a:latin typeface="Times New Roman" pitchFamily="18" charset="0"/>
              </a:rPr>
              <a:t>Technical Background</a:t>
            </a:r>
            <a:endParaRPr lang="zh-CN" altLang="zh-CN"/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gray">
          <a:xfrm>
            <a:off x="620713" y="1955800"/>
            <a:ext cx="354012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b="1">
                <a:solidFill>
                  <a:srgbClr val="B0DD7F"/>
                </a:solidFill>
              </a:rPr>
              <a:t>1</a:t>
            </a:r>
            <a:endParaRPr lang="zh-CN" altLang="zh-CN"/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gray">
          <a:xfrm>
            <a:off x="828675" y="2786063"/>
            <a:ext cx="4048125" cy="457200"/>
          </a:xfrm>
          <a:prstGeom prst="roundRect">
            <a:avLst>
              <a:gd name="adj" fmla="val 16667"/>
            </a:avLst>
          </a:prstGeom>
          <a:solidFill>
            <a:schemeClr val="tx1">
              <a:lumMod val="20000"/>
              <a:lumOff val="80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5128" name="AutoShape 7"/>
          <p:cNvSpPr>
            <a:spLocks noChangeArrowheads="1"/>
          </p:cNvSpPr>
          <p:nvPr/>
        </p:nvSpPr>
        <p:spPr bwMode="gray">
          <a:xfrm>
            <a:off x="398463" y="2667000"/>
            <a:ext cx="773112" cy="685800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 w="317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32777" name="Text Box 8"/>
          <p:cNvSpPr txBox="1">
            <a:spLocks noChangeArrowheads="1"/>
          </p:cNvSpPr>
          <p:nvPr/>
        </p:nvSpPr>
        <p:spPr bwMode="gray">
          <a:xfrm>
            <a:off x="1066800" y="2778125"/>
            <a:ext cx="28082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b="1">
                <a:latin typeface="Times New Roman" pitchFamily="18" charset="0"/>
              </a:rPr>
              <a:t>Proposed Solution</a:t>
            </a:r>
            <a:endParaRPr lang="zh-CN" altLang="zh-CN"/>
          </a:p>
        </p:txBody>
      </p:sp>
      <p:sp>
        <p:nvSpPr>
          <p:cNvPr id="32778" name="Text Box 9"/>
          <p:cNvSpPr txBox="1">
            <a:spLocks noChangeArrowheads="1"/>
          </p:cNvSpPr>
          <p:nvPr/>
        </p:nvSpPr>
        <p:spPr bwMode="gray">
          <a:xfrm>
            <a:off x="612775" y="2765425"/>
            <a:ext cx="354013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b="1">
                <a:solidFill>
                  <a:srgbClr val="B0DD7F"/>
                </a:solidFill>
              </a:rPr>
              <a:t>2</a:t>
            </a:r>
            <a:endParaRPr lang="zh-CN" altLang="zh-CN"/>
          </a:p>
        </p:txBody>
      </p:sp>
      <p:sp>
        <p:nvSpPr>
          <p:cNvPr id="5131" name="AutoShape 6"/>
          <p:cNvSpPr>
            <a:spLocks noChangeArrowheads="1"/>
          </p:cNvSpPr>
          <p:nvPr/>
        </p:nvSpPr>
        <p:spPr bwMode="gray">
          <a:xfrm>
            <a:off x="811213" y="3624263"/>
            <a:ext cx="4065587" cy="457200"/>
          </a:xfrm>
          <a:prstGeom prst="roundRect">
            <a:avLst>
              <a:gd name="adj" fmla="val 16667"/>
            </a:avLst>
          </a:prstGeom>
          <a:solidFill>
            <a:schemeClr val="tx1">
              <a:lumMod val="20000"/>
              <a:lumOff val="80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5132" name="AutoShape 7"/>
          <p:cNvSpPr>
            <a:spLocks noChangeArrowheads="1"/>
          </p:cNvSpPr>
          <p:nvPr/>
        </p:nvSpPr>
        <p:spPr bwMode="gray">
          <a:xfrm>
            <a:off x="381000" y="3505200"/>
            <a:ext cx="773113" cy="685800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 w="317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32781" name="Text Box 8"/>
          <p:cNvSpPr txBox="1">
            <a:spLocks noChangeArrowheads="1"/>
          </p:cNvSpPr>
          <p:nvPr/>
        </p:nvSpPr>
        <p:spPr bwMode="gray">
          <a:xfrm>
            <a:off x="1052513" y="3616325"/>
            <a:ext cx="313848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b="1">
                <a:solidFill>
                  <a:srgbClr val="C00000"/>
                </a:solidFill>
                <a:latin typeface="Times New Roman" pitchFamily="18" charset="0"/>
              </a:rPr>
              <a:t>Complexity Analysis</a:t>
            </a:r>
            <a:endParaRPr lang="zh-CN" altLang="zh-CN">
              <a:solidFill>
                <a:srgbClr val="C00000"/>
              </a:solidFill>
            </a:endParaRPr>
          </a:p>
        </p:txBody>
      </p:sp>
      <p:sp>
        <p:nvSpPr>
          <p:cNvPr id="32782" name="Text Box 9"/>
          <p:cNvSpPr txBox="1">
            <a:spLocks noChangeArrowheads="1"/>
          </p:cNvSpPr>
          <p:nvPr/>
        </p:nvSpPr>
        <p:spPr bwMode="gray">
          <a:xfrm>
            <a:off x="595313" y="3603625"/>
            <a:ext cx="354012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b="1">
                <a:solidFill>
                  <a:srgbClr val="B0DD7F"/>
                </a:solidFill>
              </a:rPr>
              <a:t>3</a:t>
            </a:r>
            <a:endParaRPr lang="zh-CN" altLang="zh-CN"/>
          </a:p>
        </p:txBody>
      </p:sp>
      <p:sp>
        <p:nvSpPr>
          <p:cNvPr id="5135" name="AutoShape 6"/>
          <p:cNvSpPr>
            <a:spLocks noChangeArrowheads="1"/>
          </p:cNvSpPr>
          <p:nvPr/>
        </p:nvSpPr>
        <p:spPr bwMode="gray">
          <a:xfrm>
            <a:off x="812800" y="4440238"/>
            <a:ext cx="4064000" cy="457200"/>
          </a:xfrm>
          <a:prstGeom prst="roundRect">
            <a:avLst>
              <a:gd name="adj" fmla="val 16667"/>
            </a:avLst>
          </a:prstGeom>
          <a:solidFill>
            <a:schemeClr val="tx1">
              <a:lumMod val="20000"/>
              <a:lumOff val="80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5136" name="AutoShape 7"/>
          <p:cNvSpPr>
            <a:spLocks noChangeArrowheads="1"/>
          </p:cNvSpPr>
          <p:nvPr/>
        </p:nvSpPr>
        <p:spPr bwMode="gray">
          <a:xfrm>
            <a:off x="382588" y="4321175"/>
            <a:ext cx="773112" cy="685800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 w="317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32785" name="Text Box 8"/>
          <p:cNvSpPr txBox="1">
            <a:spLocks noChangeArrowheads="1"/>
          </p:cNvSpPr>
          <p:nvPr/>
        </p:nvSpPr>
        <p:spPr bwMode="gray">
          <a:xfrm>
            <a:off x="838200" y="4443413"/>
            <a:ext cx="3055938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zh-CN" b="1">
                <a:latin typeface="Times New Roman" pitchFamily="18" charset="0"/>
              </a:rPr>
              <a:t>    </a:t>
            </a:r>
            <a:r>
              <a:rPr lang="en-US" altLang="zh-CN" b="1">
                <a:latin typeface="Times New Roman" pitchFamily="18" charset="0"/>
              </a:rPr>
              <a:t>Simulation Results</a:t>
            </a:r>
            <a:endParaRPr lang="zh-CN" altLang="zh-CN"/>
          </a:p>
        </p:txBody>
      </p:sp>
      <p:sp>
        <p:nvSpPr>
          <p:cNvPr id="32786" name="Text Box 9"/>
          <p:cNvSpPr txBox="1">
            <a:spLocks noChangeArrowheads="1"/>
          </p:cNvSpPr>
          <p:nvPr/>
        </p:nvSpPr>
        <p:spPr bwMode="gray">
          <a:xfrm>
            <a:off x="596900" y="4419600"/>
            <a:ext cx="354013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b="1">
                <a:solidFill>
                  <a:srgbClr val="B0DD7F"/>
                </a:solidFill>
              </a:rPr>
              <a:t>4</a:t>
            </a:r>
            <a:endParaRPr lang="zh-CN" altLang="zh-CN"/>
          </a:p>
        </p:txBody>
      </p:sp>
      <p:sp>
        <p:nvSpPr>
          <p:cNvPr id="5139" name="AutoShape 6"/>
          <p:cNvSpPr>
            <a:spLocks noChangeArrowheads="1"/>
          </p:cNvSpPr>
          <p:nvPr/>
        </p:nvSpPr>
        <p:spPr bwMode="gray">
          <a:xfrm>
            <a:off x="812800" y="5224463"/>
            <a:ext cx="4064000" cy="457200"/>
          </a:xfrm>
          <a:prstGeom prst="roundRect">
            <a:avLst>
              <a:gd name="adj" fmla="val 16667"/>
            </a:avLst>
          </a:prstGeom>
          <a:solidFill>
            <a:schemeClr val="tx1">
              <a:lumMod val="20000"/>
              <a:lumOff val="80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5140" name="AutoShape 7"/>
          <p:cNvSpPr>
            <a:spLocks noChangeArrowheads="1"/>
          </p:cNvSpPr>
          <p:nvPr/>
        </p:nvSpPr>
        <p:spPr bwMode="gray">
          <a:xfrm>
            <a:off x="382588" y="5105400"/>
            <a:ext cx="773112" cy="685800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 w="317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32789" name="Text Box 8"/>
          <p:cNvSpPr txBox="1">
            <a:spLocks noChangeArrowheads="1"/>
          </p:cNvSpPr>
          <p:nvPr/>
        </p:nvSpPr>
        <p:spPr bwMode="gray">
          <a:xfrm>
            <a:off x="685800" y="5216525"/>
            <a:ext cx="28082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b="1">
                <a:latin typeface="Times New Roman" pitchFamily="18" charset="0"/>
              </a:rPr>
              <a:t>Conclusions</a:t>
            </a:r>
            <a:endParaRPr lang="zh-CN" altLang="zh-CN"/>
          </a:p>
        </p:txBody>
      </p:sp>
      <p:sp>
        <p:nvSpPr>
          <p:cNvPr id="32790" name="Text Box 9"/>
          <p:cNvSpPr txBox="1">
            <a:spLocks noChangeArrowheads="1"/>
          </p:cNvSpPr>
          <p:nvPr/>
        </p:nvSpPr>
        <p:spPr bwMode="gray">
          <a:xfrm>
            <a:off x="596900" y="5203825"/>
            <a:ext cx="354013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b="1">
                <a:solidFill>
                  <a:srgbClr val="B0DD7F"/>
                </a:solidFill>
              </a:rPr>
              <a:t>5</a:t>
            </a:r>
            <a:endParaRPr lang="zh-CN" altLang="zh-CN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04800"/>
            <a:ext cx="8686800" cy="6858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Complexity analysis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219200"/>
            <a:ext cx="8991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l"/>
              <a:defRPr/>
            </a:pPr>
            <a:r>
              <a:rPr lang="en-US" altLang="zh-CN" b="1" kern="0" dirty="0" smtClean="0">
                <a:solidFill>
                  <a:srgbClr val="000000"/>
                </a:solidFill>
                <a:latin typeface="+mn-lt"/>
              </a:rPr>
              <a:t>Computation of </a:t>
            </a:r>
            <a:endParaRPr lang="en-US" altLang="zh-CN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altLang="zh-CN" sz="2000" kern="0" dirty="0" smtClean="0">
                <a:solidFill>
                  <a:srgbClr val="000000"/>
                </a:solidFill>
                <a:latin typeface="+mn-lt"/>
              </a:rPr>
              <a:t>Only the </a:t>
            </a:r>
            <a:r>
              <a:rPr lang="en-US" altLang="zh-CN" sz="2000" dirty="0" smtClean="0">
                <a:solidFill>
                  <a:srgbClr val="000000"/>
                </a:solidFill>
              </a:rPr>
              <a:t>first</a:t>
            </a:r>
            <a:r>
              <a:rPr lang="en-US" altLang="zh-CN" sz="2000" i="1" dirty="0" smtClean="0"/>
              <a:t> </a:t>
            </a:r>
            <a:r>
              <a:rPr lang="en-US" altLang="zh-CN" sz="2000" dirty="0" smtClean="0">
                <a:solidFill>
                  <a:srgbClr val="000000"/>
                </a:solidFill>
              </a:rPr>
              <a:t>right singular vector of         is required</a:t>
            </a:r>
            <a:endParaRPr lang="en-US" altLang="zh-CN" sz="2000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altLang="zh-CN" sz="2000" kern="0" dirty="0" smtClean="0">
                <a:solidFill>
                  <a:srgbClr val="000000"/>
                </a:solidFill>
                <a:latin typeface="+mn-lt"/>
              </a:rPr>
              <a:t>Realized by </a:t>
            </a:r>
            <a:r>
              <a:rPr lang="en-US" altLang="zh-CN" sz="2000" dirty="0" smtClean="0">
                <a:solidFill>
                  <a:srgbClr val="000000"/>
                </a:solidFill>
              </a:rPr>
              <a:t>power iteration algorithm with complexity </a:t>
            </a:r>
            <a:endParaRPr lang="en-US" altLang="zh-CN" sz="2000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altLang="zh-CN" sz="2000" kern="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2800350" y="1198563"/>
          <a:ext cx="279400" cy="381000"/>
        </p:xfrm>
        <a:graphic>
          <a:graphicData uri="http://schemas.openxmlformats.org/presentationml/2006/ole">
            <p:oleObj spid="_x0000_s11269" name="Equation" r:id="rId4" imgW="279360" imgH="380880" progId="Equation.DSMT4">
              <p:embed/>
            </p:oleObj>
          </a:graphicData>
        </a:graphic>
      </p:graphicFrame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4886960" y="1590040"/>
          <a:ext cx="469900" cy="355600"/>
        </p:xfrm>
        <a:graphic>
          <a:graphicData uri="http://schemas.openxmlformats.org/presentationml/2006/ole">
            <p:oleObj spid="_x0000_s11270" name="Equation" r:id="rId5" imgW="469800" imgH="355320" progId="Equation.DSMT4">
              <p:embed/>
            </p:oleObj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6913880" y="1945640"/>
          <a:ext cx="850900" cy="431800"/>
        </p:xfrm>
        <a:graphic>
          <a:graphicData uri="http://schemas.openxmlformats.org/presentationml/2006/ole">
            <p:oleObj spid="_x0000_s11271" name="Equation" r:id="rId6" imgW="850680" imgH="431640" progId="Equation.DSMT4">
              <p:embed/>
            </p:oleObj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2458720"/>
            <a:ext cx="8991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l"/>
              <a:defRPr/>
            </a:pPr>
            <a:r>
              <a:rPr lang="en-US" altLang="zh-CN" b="1" kern="0" dirty="0" smtClean="0">
                <a:solidFill>
                  <a:srgbClr val="000000"/>
                </a:solidFill>
                <a:latin typeface="+mn-lt"/>
              </a:rPr>
              <a:t>Acquire the optimal </a:t>
            </a:r>
            <a:r>
              <a:rPr lang="en-US" altLang="zh-CN" b="1" kern="0" dirty="0" err="1" smtClean="0">
                <a:solidFill>
                  <a:srgbClr val="000000"/>
                </a:solidFill>
                <a:latin typeface="+mn-lt"/>
              </a:rPr>
              <a:t>precoder</a:t>
            </a:r>
            <a:endParaRPr lang="en-US" altLang="zh-CN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altLang="zh-CN" sz="2000" kern="0" dirty="0" smtClean="0">
                <a:solidFill>
                  <a:srgbClr val="000000"/>
                </a:solidFill>
                <a:latin typeface="+mn-lt"/>
              </a:rPr>
              <a:t>The complexity is only             to obtain </a:t>
            </a:r>
            <a:endParaRPr lang="en-US" altLang="zh-CN" sz="2000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altLang="zh-CN" sz="2000" kern="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11272" name="Object 8"/>
          <p:cNvGraphicFramePr>
            <a:graphicFrameLocks noChangeAspect="1"/>
          </p:cNvGraphicFramePr>
          <p:nvPr/>
        </p:nvGraphicFramePr>
        <p:xfrm>
          <a:off x="5278120" y="2829560"/>
          <a:ext cx="2654300" cy="381000"/>
        </p:xfrm>
        <a:graphic>
          <a:graphicData uri="http://schemas.openxmlformats.org/presentationml/2006/ole">
            <p:oleObj spid="_x0000_s11272" name="Equation" r:id="rId7" imgW="2654280" imgH="380880" progId="Equation.DSMT4">
              <p:embed/>
            </p:oleObj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0" y="3378200"/>
            <a:ext cx="8991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l"/>
              <a:defRPr/>
            </a:pPr>
            <a:r>
              <a:rPr lang="en-US" altLang="zh-CN" b="1" kern="0" dirty="0" smtClean="0">
                <a:solidFill>
                  <a:srgbClr val="000000"/>
                </a:solidFill>
                <a:latin typeface="+mn-lt"/>
              </a:rPr>
              <a:t>Update </a:t>
            </a:r>
            <a:endParaRPr lang="en-US" altLang="zh-CN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altLang="zh-CN" sz="2000" kern="0" dirty="0" smtClean="0">
                <a:solidFill>
                  <a:srgbClr val="000000"/>
                </a:solidFill>
                <a:latin typeface="+mn-lt"/>
              </a:rPr>
              <a:t>The calculation can be simplified as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endParaRPr lang="en-US" altLang="zh-CN" sz="2000" kern="0" dirty="0" smtClean="0">
              <a:solidFill>
                <a:srgbClr val="000000"/>
              </a:solidFill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endParaRPr lang="en-US" altLang="zh-CN" sz="2000" kern="0" dirty="0" smtClean="0">
              <a:solidFill>
                <a:srgbClr val="000000"/>
              </a:solidFill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altLang="zh-CN" sz="2000" kern="0" dirty="0" smtClean="0">
                <a:solidFill>
                  <a:srgbClr val="000000"/>
                </a:solidFill>
                <a:latin typeface="+mn-lt"/>
              </a:rPr>
              <a:t>Corresponding complexity is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defRPr/>
            </a:pPr>
            <a:endParaRPr lang="en-US" altLang="zh-CN" sz="2000" kern="0" dirty="0" smtClean="0">
              <a:solidFill>
                <a:srgbClr val="000000"/>
              </a:solidFill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endParaRPr lang="en-US" altLang="zh-CN" sz="2000" kern="0" dirty="0" smtClean="0">
              <a:solidFill>
                <a:srgbClr val="000000"/>
              </a:solidFill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endParaRPr lang="en-US" altLang="zh-CN" sz="2000" kern="0" dirty="0" smtClean="0">
              <a:solidFill>
                <a:srgbClr val="000000"/>
              </a:solidFill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altLang="zh-CN" sz="2000" kern="0" dirty="0" smtClean="0">
                <a:solidFill>
                  <a:srgbClr val="000000"/>
                </a:solidFill>
                <a:latin typeface="+mn-lt"/>
              </a:rPr>
              <a:t> </a:t>
            </a:r>
            <a:endParaRPr lang="en-US" altLang="zh-CN" sz="2000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altLang="zh-CN" sz="2000" kern="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11274" name="Object 10"/>
          <p:cNvGraphicFramePr>
            <a:graphicFrameLocks noChangeAspect="1"/>
          </p:cNvGraphicFramePr>
          <p:nvPr/>
        </p:nvGraphicFramePr>
        <p:xfrm>
          <a:off x="1529080" y="3352800"/>
          <a:ext cx="381000" cy="406400"/>
        </p:xfrm>
        <a:graphic>
          <a:graphicData uri="http://schemas.openxmlformats.org/presentationml/2006/ole">
            <p:oleObj spid="_x0000_s11274" name="Equation" r:id="rId8" imgW="380880" imgH="406080" progId="Equation.DSMT4">
              <p:embed/>
            </p:oleObj>
          </a:graphicData>
        </a:graphic>
      </p:graphicFrame>
      <p:graphicFrame>
        <p:nvGraphicFramePr>
          <p:cNvPr id="11275" name="Object 11"/>
          <p:cNvGraphicFramePr>
            <a:graphicFrameLocks noChangeAspect="1"/>
          </p:cNvGraphicFramePr>
          <p:nvPr/>
        </p:nvGraphicFramePr>
        <p:xfrm>
          <a:off x="3418840" y="2875280"/>
          <a:ext cx="749300" cy="381000"/>
        </p:xfrm>
        <a:graphic>
          <a:graphicData uri="http://schemas.openxmlformats.org/presentationml/2006/ole">
            <p:oleObj spid="_x0000_s11275" name="Equation" r:id="rId9" imgW="749160" imgH="380880" progId="Equation.DSMT4">
              <p:embed/>
            </p:oleObj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609600" y="4130040"/>
          <a:ext cx="4216400" cy="736600"/>
        </p:xfrm>
        <a:graphic>
          <a:graphicData uri="http://schemas.openxmlformats.org/presentationml/2006/ole">
            <p:oleObj spid="_x0000_s11276" name="Equation" r:id="rId10" imgW="4216320" imgH="736560" progId="Equation.DSMT4">
              <p:embed/>
            </p:oleObj>
          </a:graphicData>
        </a:graphic>
      </p:graphicFrame>
      <p:graphicFrame>
        <p:nvGraphicFramePr>
          <p:cNvPr id="11277" name="Object 13"/>
          <p:cNvGraphicFramePr>
            <a:graphicFrameLocks noChangeAspect="1"/>
          </p:cNvGraphicFramePr>
          <p:nvPr/>
        </p:nvGraphicFramePr>
        <p:xfrm>
          <a:off x="4094480" y="4856480"/>
          <a:ext cx="850900" cy="431800"/>
        </p:xfrm>
        <a:graphic>
          <a:graphicData uri="http://schemas.openxmlformats.org/presentationml/2006/ole">
            <p:oleObj spid="_x0000_s11277" name="Equation" r:id="rId11" imgW="850680" imgH="431640" progId="Equation.DSMT4">
              <p:embed/>
            </p:oleObj>
          </a:graphicData>
        </a:graphic>
      </p:graphicFrame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0" y="5410200"/>
            <a:ext cx="8991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l"/>
              <a:defRPr/>
            </a:pPr>
            <a:r>
              <a:rPr lang="en-US" altLang="zh-CN" b="1" kern="0" dirty="0" smtClean="0">
                <a:solidFill>
                  <a:srgbClr val="000000"/>
                </a:solidFill>
                <a:latin typeface="+mn-lt"/>
              </a:rPr>
              <a:t>Total complexity </a:t>
            </a:r>
            <a:endParaRPr lang="en-US" altLang="zh-CN" b="1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altLang="zh-CN" sz="2000" i="1" kern="0" dirty="0" smtClean="0">
                <a:solidFill>
                  <a:srgbClr val="000000"/>
                </a:solidFill>
                <a:latin typeface="+mn-lt"/>
              </a:rPr>
              <a:t>N</a:t>
            </a:r>
            <a:r>
              <a:rPr lang="en-US" altLang="zh-CN" sz="2000" kern="0" dirty="0" smtClean="0">
                <a:solidFill>
                  <a:srgbClr val="000000"/>
                </a:solidFill>
                <a:latin typeface="+mn-lt"/>
              </a:rPr>
              <a:t> RF chains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endParaRPr lang="en-US" altLang="zh-CN" sz="2000" kern="0" dirty="0" smtClean="0">
              <a:solidFill>
                <a:srgbClr val="000000"/>
              </a:solidFill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endParaRPr lang="en-US" altLang="zh-CN" sz="2000" kern="0" dirty="0" smtClean="0">
              <a:solidFill>
                <a:srgbClr val="000000"/>
              </a:solidFill>
              <a:latin typeface="+mn-lt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defRPr/>
            </a:pPr>
            <a:r>
              <a:rPr lang="en-US" altLang="zh-CN" sz="2000" kern="0" dirty="0" smtClean="0">
                <a:solidFill>
                  <a:srgbClr val="000000"/>
                </a:solidFill>
                <a:latin typeface="+mn-lt"/>
              </a:rPr>
              <a:t> </a:t>
            </a:r>
            <a:endParaRPr lang="en-US" altLang="zh-CN" sz="2000" kern="0" dirty="0">
              <a:solidFill>
                <a:srgbClr val="000000"/>
              </a:solidFill>
              <a:latin typeface="+mn-lt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rgbClr val="000000"/>
              </a:buClr>
              <a:defRPr/>
            </a:pPr>
            <a:endParaRPr lang="en-US" altLang="zh-CN" sz="2000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右箭头 19"/>
          <p:cNvSpPr/>
          <p:nvPr/>
        </p:nvSpPr>
        <p:spPr bwMode="auto">
          <a:xfrm flipV="1">
            <a:off x="2362200" y="5867400"/>
            <a:ext cx="571500" cy="152400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1278" name="Object 14"/>
          <p:cNvGraphicFramePr>
            <a:graphicFrameLocks noChangeAspect="1"/>
          </p:cNvGraphicFramePr>
          <p:nvPr/>
        </p:nvGraphicFramePr>
        <p:xfrm>
          <a:off x="3030220" y="5755640"/>
          <a:ext cx="1028700" cy="431800"/>
        </p:xfrm>
        <a:graphic>
          <a:graphicData uri="http://schemas.openxmlformats.org/presentationml/2006/ole">
            <p:oleObj spid="_x0000_s11278" name="Equation" r:id="rId12" imgW="1028520" imgH="431640" progId="Equation.DSMT4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114800" y="42926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</a:rPr>
              <a:t>               is largest singular value of   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4983480" y="4353560"/>
          <a:ext cx="254000" cy="330200"/>
        </p:xfrm>
        <a:graphic>
          <a:graphicData uri="http://schemas.openxmlformats.org/presentationml/2006/ole">
            <p:oleObj spid="_x0000_s11279" name="Equation" r:id="rId13" imgW="253800" imgH="330120" progId="Equation.DSMT4">
              <p:embed/>
            </p:oleObj>
          </a:graphicData>
        </a:graphic>
      </p:graphicFrame>
      <p:graphicFrame>
        <p:nvGraphicFramePr>
          <p:cNvPr id="11280" name="Object 16"/>
          <p:cNvGraphicFramePr>
            <a:graphicFrameLocks noChangeAspect="1"/>
          </p:cNvGraphicFramePr>
          <p:nvPr/>
        </p:nvGraphicFramePr>
        <p:xfrm>
          <a:off x="8249920" y="4333240"/>
          <a:ext cx="469900" cy="355600"/>
        </p:xfrm>
        <a:graphic>
          <a:graphicData uri="http://schemas.openxmlformats.org/presentationml/2006/ole">
            <p:oleObj spid="_x0000_s11280" name="Equation" r:id="rId14" imgW="469800" imgH="3553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Contents</a:t>
            </a:r>
          </a:p>
        </p:txBody>
      </p:sp>
      <p:sp>
        <p:nvSpPr>
          <p:cNvPr id="5123" name="AutoShape 6"/>
          <p:cNvSpPr>
            <a:spLocks noChangeArrowheads="1"/>
          </p:cNvSpPr>
          <p:nvPr/>
        </p:nvSpPr>
        <p:spPr bwMode="gray">
          <a:xfrm>
            <a:off x="836613" y="1976438"/>
            <a:ext cx="4040187" cy="457200"/>
          </a:xfrm>
          <a:prstGeom prst="roundRect">
            <a:avLst>
              <a:gd name="adj" fmla="val 16667"/>
            </a:avLst>
          </a:prstGeom>
          <a:solidFill>
            <a:schemeClr val="tx1">
              <a:lumMod val="20000"/>
              <a:lumOff val="80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5124" name="AutoShape 7"/>
          <p:cNvSpPr>
            <a:spLocks noChangeArrowheads="1"/>
          </p:cNvSpPr>
          <p:nvPr/>
        </p:nvSpPr>
        <p:spPr bwMode="gray">
          <a:xfrm>
            <a:off x="406400" y="1857375"/>
            <a:ext cx="773113" cy="685800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 w="317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gray">
          <a:xfrm>
            <a:off x="1066800" y="1958975"/>
            <a:ext cx="32766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b="1">
                <a:latin typeface="Times New Roman" pitchFamily="18" charset="0"/>
              </a:rPr>
              <a:t>Technical Background</a:t>
            </a:r>
            <a:endParaRPr lang="zh-CN" altLang="zh-CN"/>
          </a:p>
        </p:txBody>
      </p:sp>
      <p:sp>
        <p:nvSpPr>
          <p:cNvPr id="33798" name="Text Box 9"/>
          <p:cNvSpPr txBox="1">
            <a:spLocks noChangeArrowheads="1"/>
          </p:cNvSpPr>
          <p:nvPr/>
        </p:nvSpPr>
        <p:spPr bwMode="gray">
          <a:xfrm>
            <a:off x="620713" y="1955800"/>
            <a:ext cx="354012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b="1">
                <a:solidFill>
                  <a:srgbClr val="B0DD7F"/>
                </a:solidFill>
              </a:rPr>
              <a:t>1</a:t>
            </a:r>
            <a:endParaRPr lang="zh-CN" altLang="zh-CN"/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gray">
          <a:xfrm>
            <a:off x="828675" y="2786063"/>
            <a:ext cx="4048125" cy="457200"/>
          </a:xfrm>
          <a:prstGeom prst="roundRect">
            <a:avLst>
              <a:gd name="adj" fmla="val 16667"/>
            </a:avLst>
          </a:prstGeom>
          <a:solidFill>
            <a:schemeClr val="tx1">
              <a:lumMod val="20000"/>
              <a:lumOff val="80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5128" name="AutoShape 7"/>
          <p:cNvSpPr>
            <a:spLocks noChangeArrowheads="1"/>
          </p:cNvSpPr>
          <p:nvPr/>
        </p:nvSpPr>
        <p:spPr bwMode="gray">
          <a:xfrm>
            <a:off x="398463" y="2667000"/>
            <a:ext cx="773112" cy="685800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 w="317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33801" name="Text Box 8"/>
          <p:cNvSpPr txBox="1">
            <a:spLocks noChangeArrowheads="1"/>
          </p:cNvSpPr>
          <p:nvPr/>
        </p:nvSpPr>
        <p:spPr bwMode="gray">
          <a:xfrm>
            <a:off x="1066800" y="2778125"/>
            <a:ext cx="28082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b="1">
                <a:latin typeface="Times New Roman" pitchFamily="18" charset="0"/>
              </a:rPr>
              <a:t>Proposed Solution</a:t>
            </a:r>
            <a:endParaRPr lang="zh-CN" altLang="zh-CN"/>
          </a:p>
        </p:txBody>
      </p:sp>
      <p:sp>
        <p:nvSpPr>
          <p:cNvPr id="33802" name="Text Box 9"/>
          <p:cNvSpPr txBox="1">
            <a:spLocks noChangeArrowheads="1"/>
          </p:cNvSpPr>
          <p:nvPr/>
        </p:nvSpPr>
        <p:spPr bwMode="gray">
          <a:xfrm>
            <a:off x="612775" y="2765425"/>
            <a:ext cx="354013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b="1">
                <a:solidFill>
                  <a:srgbClr val="B0DD7F"/>
                </a:solidFill>
              </a:rPr>
              <a:t>2</a:t>
            </a:r>
            <a:endParaRPr lang="zh-CN" altLang="zh-CN"/>
          </a:p>
        </p:txBody>
      </p:sp>
      <p:sp>
        <p:nvSpPr>
          <p:cNvPr id="5131" name="AutoShape 6"/>
          <p:cNvSpPr>
            <a:spLocks noChangeArrowheads="1"/>
          </p:cNvSpPr>
          <p:nvPr/>
        </p:nvSpPr>
        <p:spPr bwMode="gray">
          <a:xfrm>
            <a:off x="811213" y="3624263"/>
            <a:ext cx="4065587" cy="457200"/>
          </a:xfrm>
          <a:prstGeom prst="roundRect">
            <a:avLst>
              <a:gd name="adj" fmla="val 16667"/>
            </a:avLst>
          </a:prstGeom>
          <a:solidFill>
            <a:schemeClr val="tx1">
              <a:lumMod val="20000"/>
              <a:lumOff val="80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5132" name="AutoShape 7"/>
          <p:cNvSpPr>
            <a:spLocks noChangeArrowheads="1"/>
          </p:cNvSpPr>
          <p:nvPr/>
        </p:nvSpPr>
        <p:spPr bwMode="gray">
          <a:xfrm>
            <a:off x="381000" y="3505200"/>
            <a:ext cx="773113" cy="685800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 w="317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33805" name="Text Box 8"/>
          <p:cNvSpPr txBox="1">
            <a:spLocks noChangeArrowheads="1"/>
          </p:cNvSpPr>
          <p:nvPr/>
        </p:nvSpPr>
        <p:spPr bwMode="gray">
          <a:xfrm>
            <a:off x="1052513" y="3616325"/>
            <a:ext cx="313848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b="1">
                <a:latin typeface="Times New Roman" pitchFamily="18" charset="0"/>
              </a:rPr>
              <a:t>Complexity Analysis</a:t>
            </a:r>
            <a:endParaRPr lang="zh-CN" altLang="zh-CN"/>
          </a:p>
        </p:txBody>
      </p:sp>
      <p:sp>
        <p:nvSpPr>
          <p:cNvPr id="33806" name="Text Box 9"/>
          <p:cNvSpPr txBox="1">
            <a:spLocks noChangeArrowheads="1"/>
          </p:cNvSpPr>
          <p:nvPr/>
        </p:nvSpPr>
        <p:spPr bwMode="gray">
          <a:xfrm>
            <a:off x="595313" y="3603625"/>
            <a:ext cx="354012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b="1">
                <a:solidFill>
                  <a:srgbClr val="B0DD7F"/>
                </a:solidFill>
              </a:rPr>
              <a:t>3</a:t>
            </a:r>
            <a:endParaRPr lang="zh-CN" altLang="zh-CN"/>
          </a:p>
        </p:txBody>
      </p:sp>
      <p:sp>
        <p:nvSpPr>
          <p:cNvPr id="5135" name="AutoShape 6"/>
          <p:cNvSpPr>
            <a:spLocks noChangeArrowheads="1"/>
          </p:cNvSpPr>
          <p:nvPr/>
        </p:nvSpPr>
        <p:spPr bwMode="gray">
          <a:xfrm>
            <a:off x="812800" y="4440238"/>
            <a:ext cx="4064000" cy="457200"/>
          </a:xfrm>
          <a:prstGeom prst="roundRect">
            <a:avLst>
              <a:gd name="adj" fmla="val 16667"/>
            </a:avLst>
          </a:prstGeom>
          <a:solidFill>
            <a:schemeClr val="tx1">
              <a:lumMod val="20000"/>
              <a:lumOff val="80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5136" name="AutoShape 7"/>
          <p:cNvSpPr>
            <a:spLocks noChangeArrowheads="1"/>
          </p:cNvSpPr>
          <p:nvPr/>
        </p:nvSpPr>
        <p:spPr bwMode="gray">
          <a:xfrm>
            <a:off x="382588" y="4321175"/>
            <a:ext cx="773112" cy="685800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 w="317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33809" name="Text Box 8"/>
          <p:cNvSpPr txBox="1">
            <a:spLocks noChangeArrowheads="1"/>
          </p:cNvSpPr>
          <p:nvPr/>
        </p:nvSpPr>
        <p:spPr bwMode="gray">
          <a:xfrm>
            <a:off x="838200" y="4443413"/>
            <a:ext cx="3055938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zh-CN" b="1">
                <a:solidFill>
                  <a:srgbClr val="C00000"/>
                </a:solidFill>
                <a:latin typeface="Times New Roman" pitchFamily="18" charset="0"/>
              </a:rPr>
              <a:t>    </a:t>
            </a:r>
            <a:r>
              <a:rPr lang="en-US" altLang="zh-CN" b="1">
                <a:solidFill>
                  <a:srgbClr val="C00000"/>
                </a:solidFill>
                <a:latin typeface="Times New Roman" pitchFamily="18" charset="0"/>
              </a:rPr>
              <a:t>Simulation Results</a:t>
            </a:r>
            <a:endParaRPr lang="zh-CN" altLang="zh-CN">
              <a:solidFill>
                <a:srgbClr val="C00000"/>
              </a:solidFill>
            </a:endParaRPr>
          </a:p>
        </p:txBody>
      </p:sp>
      <p:sp>
        <p:nvSpPr>
          <p:cNvPr id="33810" name="Text Box 9"/>
          <p:cNvSpPr txBox="1">
            <a:spLocks noChangeArrowheads="1"/>
          </p:cNvSpPr>
          <p:nvPr/>
        </p:nvSpPr>
        <p:spPr bwMode="gray">
          <a:xfrm>
            <a:off x="596900" y="4419600"/>
            <a:ext cx="354013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b="1">
                <a:solidFill>
                  <a:srgbClr val="B0DD7F"/>
                </a:solidFill>
              </a:rPr>
              <a:t>4</a:t>
            </a:r>
            <a:endParaRPr lang="zh-CN" altLang="zh-CN"/>
          </a:p>
        </p:txBody>
      </p:sp>
      <p:sp>
        <p:nvSpPr>
          <p:cNvPr id="5139" name="AutoShape 6"/>
          <p:cNvSpPr>
            <a:spLocks noChangeArrowheads="1"/>
          </p:cNvSpPr>
          <p:nvPr/>
        </p:nvSpPr>
        <p:spPr bwMode="gray">
          <a:xfrm>
            <a:off x="812800" y="5224463"/>
            <a:ext cx="4064000" cy="457200"/>
          </a:xfrm>
          <a:prstGeom prst="roundRect">
            <a:avLst>
              <a:gd name="adj" fmla="val 16667"/>
            </a:avLst>
          </a:prstGeom>
          <a:solidFill>
            <a:schemeClr val="tx1">
              <a:lumMod val="20000"/>
              <a:lumOff val="80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5140" name="AutoShape 7"/>
          <p:cNvSpPr>
            <a:spLocks noChangeArrowheads="1"/>
          </p:cNvSpPr>
          <p:nvPr/>
        </p:nvSpPr>
        <p:spPr bwMode="gray">
          <a:xfrm>
            <a:off x="382588" y="5105400"/>
            <a:ext cx="773112" cy="685800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 w="317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33813" name="Text Box 8"/>
          <p:cNvSpPr txBox="1">
            <a:spLocks noChangeArrowheads="1"/>
          </p:cNvSpPr>
          <p:nvPr/>
        </p:nvSpPr>
        <p:spPr bwMode="gray">
          <a:xfrm>
            <a:off x="685800" y="5216525"/>
            <a:ext cx="28082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b="1">
                <a:latin typeface="Times New Roman" pitchFamily="18" charset="0"/>
              </a:rPr>
              <a:t>Conclusions</a:t>
            </a:r>
            <a:endParaRPr lang="zh-CN" altLang="zh-CN"/>
          </a:p>
        </p:txBody>
      </p:sp>
      <p:sp>
        <p:nvSpPr>
          <p:cNvPr id="33814" name="Text Box 9"/>
          <p:cNvSpPr txBox="1">
            <a:spLocks noChangeArrowheads="1"/>
          </p:cNvSpPr>
          <p:nvPr/>
        </p:nvSpPr>
        <p:spPr bwMode="gray">
          <a:xfrm>
            <a:off x="596900" y="5203825"/>
            <a:ext cx="354013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b="1">
                <a:solidFill>
                  <a:srgbClr val="B0DD7F"/>
                </a:solidFill>
              </a:rPr>
              <a:t>5</a:t>
            </a:r>
            <a:endParaRPr lang="zh-CN" altLang="zh-CN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228600" y="2570480"/>
          <a:ext cx="4343400" cy="3830320"/>
        </p:xfrm>
        <a:graphic>
          <a:graphicData uri="http://schemas.openxmlformats.org/presentationml/2006/ole">
            <p:oleObj spid="_x0000_s132098" name="Visio" r:id="rId5" imgW="3340750" imgH="2836440" progId="Visio.Drawing.11">
              <p:embed/>
            </p:oleObj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4648200" y="2438400"/>
          <a:ext cx="4567238" cy="4246563"/>
        </p:xfrm>
        <a:graphic>
          <a:graphicData uri="http://schemas.openxmlformats.org/presentationml/2006/ole">
            <p:oleObj spid="_x0000_s132103" name="Visio" r:id="rId6" imgW="2764465" imgH="2440737" progId="Visio.Drawing.11">
              <p:embed/>
            </p:oleObj>
          </a:graphicData>
        </a:graphic>
      </p:graphicFrame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04800"/>
            <a:ext cx="8686800" cy="6858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Simulation results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219200"/>
            <a:ext cx="89916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zh-CN" b="1" dirty="0" smtClean="0">
                <a:ea typeface="宋体" panose="02010600030101010101" pitchFamily="2" charset="-122"/>
              </a:rPr>
              <a:t>Simulation setup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zh-CN" sz="2000" dirty="0" smtClean="0">
                <a:ea typeface="宋体" panose="02010600030101010101" pitchFamily="2" charset="-122"/>
              </a:rPr>
              <a:t>Antennas: (1)                            (2)</a:t>
            </a:r>
            <a:endParaRPr lang="en-US" altLang="zh-CN" sz="2000" dirty="0" smtClean="0">
              <a:solidFill>
                <a:srgbClr val="0033CC"/>
              </a:solidFill>
              <a:ea typeface="宋体" panose="02010600030101010101" pitchFamily="2" charset="-122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zh-CN" sz="2000" dirty="0" smtClean="0">
                <a:ea typeface="宋体" panose="02010600030101010101" pitchFamily="2" charset="-122"/>
              </a:rPr>
              <a:t>RF chains: (1)           (2)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zh-CN" sz="2000" dirty="0" smtClean="0">
                <a:ea typeface="宋体" panose="02010600030101010101" pitchFamily="2" charset="-122"/>
              </a:rPr>
              <a:t>Channel: </a:t>
            </a:r>
            <a:r>
              <a:rPr lang="it-IT" altLang="zh-CN" sz="2000" dirty="0" smtClean="0">
                <a:ea typeface="宋体" panose="02010600030101010101" pitchFamily="2" charset="-122"/>
              </a:rPr>
              <a:t>Geometric Saleh-Valenzuela model</a:t>
            </a:r>
            <a:endParaRPr lang="en-US" altLang="zh-CN" sz="6000" dirty="0" smtClean="0">
              <a:ea typeface="宋体" panose="02010600030101010101" pitchFamily="2" charset="-122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362200" y="6096000"/>
            <a:ext cx="4648200" cy="369332"/>
          </a:xfrm>
          <a:prstGeom prst="rect">
            <a:avLst/>
          </a:prstGeom>
          <a:solidFill>
            <a:srgbClr val="CC0000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8"/>
              </a:srgbClr>
            </a:outerShdw>
          </a:effectLst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zh-CN" sz="1800" dirty="0" smtClean="0">
                <a:solidFill>
                  <a:schemeClr val="bg1"/>
                </a:solidFill>
              </a:rPr>
              <a:t>SIC-based hybrid </a:t>
            </a:r>
            <a:r>
              <a:rPr lang="en-US" altLang="zh-CN" sz="1800" dirty="0" err="1" smtClean="0">
                <a:solidFill>
                  <a:schemeClr val="bg1"/>
                </a:solidFill>
              </a:rPr>
              <a:t>precoding</a:t>
            </a:r>
            <a:r>
              <a:rPr lang="en-US" altLang="zh-CN" sz="1800" dirty="0" smtClean="0">
                <a:solidFill>
                  <a:schemeClr val="bg1"/>
                </a:solidFill>
              </a:rPr>
              <a:t> is </a:t>
            </a:r>
            <a:r>
              <a:rPr lang="en-US" altLang="zh-CN" sz="1800" dirty="0" smtClean="0">
                <a:solidFill>
                  <a:srgbClr val="FFFF00"/>
                </a:solidFill>
              </a:rPr>
              <a:t>near-optimal</a:t>
            </a:r>
            <a:r>
              <a:rPr lang="zh-CN" altLang="en-US" sz="1800" dirty="0" smtClean="0">
                <a:solidFill>
                  <a:srgbClr val="FFFF00"/>
                </a:solidFill>
              </a:rPr>
              <a:t>！</a:t>
            </a:r>
            <a:endParaRPr lang="zh-CN" altLang="en-US" sz="1800" dirty="0">
              <a:solidFill>
                <a:srgbClr val="FFFF00"/>
              </a:solidFill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2471420" y="1661160"/>
          <a:ext cx="1816100" cy="241300"/>
        </p:xfrm>
        <a:graphic>
          <a:graphicData uri="http://schemas.openxmlformats.org/presentationml/2006/ole">
            <p:oleObj spid="_x0000_s132099" name="Equation" r:id="rId7" imgW="1815840" imgH="241200" progId="Equation.DSMT4">
              <p:embed/>
            </p:oleObj>
          </a:graphicData>
        </a:graphic>
      </p:graphicFrame>
      <p:graphicFrame>
        <p:nvGraphicFramePr>
          <p:cNvPr id="132100" name="Object 4"/>
          <p:cNvGraphicFramePr>
            <a:graphicFrameLocks noChangeAspect="1"/>
          </p:cNvGraphicFramePr>
          <p:nvPr/>
        </p:nvGraphicFramePr>
        <p:xfrm>
          <a:off x="4743450" y="1656080"/>
          <a:ext cx="1930400" cy="241300"/>
        </p:xfrm>
        <a:graphic>
          <a:graphicData uri="http://schemas.openxmlformats.org/presentationml/2006/ole">
            <p:oleObj spid="_x0000_s132100" name="Equation" r:id="rId8" imgW="1930320" imgH="241200" progId="Equation.DSMT4">
              <p:embed/>
            </p:oleObj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2524760" y="1971040"/>
          <a:ext cx="622300" cy="241300"/>
        </p:xfrm>
        <a:graphic>
          <a:graphicData uri="http://schemas.openxmlformats.org/presentationml/2006/ole">
            <p:oleObj spid="_x0000_s132101" name="Equation" r:id="rId9" imgW="622080" imgH="241200" progId="Equation.DSMT4">
              <p:embed/>
            </p:oleObj>
          </a:graphicData>
        </a:graphic>
      </p:graphicFrame>
      <p:graphicFrame>
        <p:nvGraphicFramePr>
          <p:cNvPr id="132102" name="Object 6"/>
          <p:cNvGraphicFramePr>
            <a:graphicFrameLocks noChangeAspect="1"/>
          </p:cNvGraphicFramePr>
          <p:nvPr/>
        </p:nvGraphicFramePr>
        <p:xfrm>
          <a:off x="3630930" y="1971040"/>
          <a:ext cx="736600" cy="241300"/>
        </p:xfrm>
        <a:graphic>
          <a:graphicData uri="http://schemas.openxmlformats.org/presentationml/2006/ole">
            <p:oleObj spid="_x0000_s132102" name="Equation" r:id="rId10" imgW="736560" imgH="241200" progId="Equation.DSMT4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Contents</a:t>
            </a:r>
          </a:p>
        </p:txBody>
      </p:sp>
      <p:sp>
        <p:nvSpPr>
          <p:cNvPr id="5123" name="AutoShape 6"/>
          <p:cNvSpPr>
            <a:spLocks noChangeArrowheads="1"/>
          </p:cNvSpPr>
          <p:nvPr/>
        </p:nvSpPr>
        <p:spPr bwMode="gray">
          <a:xfrm>
            <a:off x="836613" y="1824038"/>
            <a:ext cx="4040187" cy="457200"/>
          </a:xfrm>
          <a:prstGeom prst="roundRect">
            <a:avLst>
              <a:gd name="adj" fmla="val 16667"/>
            </a:avLst>
          </a:prstGeom>
          <a:solidFill>
            <a:schemeClr val="tx1">
              <a:lumMod val="20000"/>
              <a:lumOff val="80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5124" name="AutoShape 7"/>
          <p:cNvSpPr>
            <a:spLocks noChangeArrowheads="1"/>
          </p:cNvSpPr>
          <p:nvPr/>
        </p:nvSpPr>
        <p:spPr bwMode="gray">
          <a:xfrm>
            <a:off x="406400" y="1704975"/>
            <a:ext cx="773113" cy="685800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 w="317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36869" name="Text Box 8"/>
          <p:cNvSpPr txBox="1">
            <a:spLocks noChangeArrowheads="1"/>
          </p:cNvSpPr>
          <p:nvPr/>
        </p:nvSpPr>
        <p:spPr bwMode="gray">
          <a:xfrm>
            <a:off x="1066800" y="1806575"/>
            <a:ext cx="32766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b="1">
                <a:latin typeface="Times New Roman" pitchFamily="18" charset="0"/>
              </a:rPr>
              <a:t>Technical Background</a:t>
            </a:r>
            <a:endParaRPr lang="zh-CN" altLang="zh-CN"/>
          </a:p>
        </p:txBody>
      </p:sp>
      <p:sp>
        <p:nvSpPr>
          <p:cNvPr id="36870" name="Text Box 9"/>
          <p:cNvSpPr txBox="1">
            <a:spLocks noChangeArrowheads="1"/>
          </p:cNvSpPr>
          <p:nvPr/>
        </p:nvSpPr>
        <p:spPr bwMode="gray">
          <a:xfrm>
            <a:off x="620713" y="1803400"/>
            <a:ext cx="354012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b="1">
                <a:solidFill>
                  <a:srgbClr val="B0DD7F"/>
                </a:solidFill>
              </a:rPr>
              <a:t>1</a:t>
            </a:r>
            <a:endParaRPr lang="zh-CN" altLang="zh-CN"/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gray">
          <a:xfrm>
            <a:off x="828675" y="2633663"/>
            <a:ext cx="4048125" cy="457200"/>
          </a:xfrm>
          <a:prstGeom prst="roundRect">
            <a:avLst>
              <a:gd name="adj" fmla="val 16667"/>
            </a:avLst>
          </a:prstGeom>
          <a:solidFill>
            <a:schemeClr val="tx1">
              <a:lumMod val="20000"/>
              <a:lumOff val="80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5128" name="AutoShape 7"/>
          <p:cNvSpPr>
            <a:spLocks noChangeArrowheads="1"/>
          </p:cNvSpPr>
          <p:nvPr/>
        </p:nvSpPr>
        <p:spPr bwMode="gray">
          <a:xfrm>
            <a:off x="398463" y="2514600"/>
            <a:ext cx="773112" cy="685800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 w="317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36873" name="Text Box 8"/>
          <p:cNvSpPr txBox="1">
            <a:spLocks noChangeArrowheads="1"/>
          </p:cNvSpPr>
          <p:nvPr/>
        </p:nvSpPr>
        <p:spPr bwMode="gray">
          <a:xfrm>
            <a:off x="1066800" y="2625725"/>
            <a:ext cx="28082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b="1">
                <a:latin typeface="Times New Roman" pitchFamily="18" charset="0"/>
              </a:rPr>
              <a:t>Proposed Solution</a:t>
            </a:r>
            <a:endParaRPr lang="zh-CN" altLang="zh-CN"/>
          </a:p>
        </p:txBody>
      </p:sp>
      <p:sp>
        <p:nvSpPr>
          <p:cNvPr id="36874" name="Text Box 9"/>
          <p:cNvSpPr txBox="1">
            <a:spLocks noChangeArrowheads="1"/>
          </p:cNvSpPr>
          <p:nvPr/>
        </p:nvSpPr>
        <p:spPr bwMode="gray">
          <a:xfrm>
            <a:off x="612775" y="2613025"/>
            <a:ext cx="354013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b="1">
                <a:solidFill>
                  <a:srgbClr val="B0DD7F"/>
                </a:solidFill>
              </a:rPr>
              <a:t>2</a:t>
            </a:r>
            <a:endParaRPr lang="zh-CN" altLang="zh-CN"/>
          </a:p>
        </p:txBody>
      </p:sp>
      <p:sp>
        <p:nvSpPr>
          <p:cNvPr id="5131" name="AutoShape 6"/>
          <p:cNvSpPr>
            <a:spLocks noChangeArrowheads="1"/>
          </p:cNvSpPr>
          <p:nvPr/>
        </p:nvSpPr>
        <p:spPr bwMode="gray">
          <a:xfrm>
            <a:off x="811213" y="3471863"/>
            <a:ext cx="4065587" cy="457200"/>
          </a:xfrm>
          <a:prstGeom prst="roundRect">
            <a:avLst>
              <a:gd name="adj" fmla="val 16667"/>
            </a:avLst>
          </a:prstGeom>
          <a:solidFill>
            <a:schemeClr val="tx1">
              <a:lumMod val="20000"/>
              <a:lumOff val="80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5132" name="AutoShape 7"/>
          <p:cNvSpPr>
            <a:spLocks noChangeArrowheads="1"/>
          </p:cNvSpPr>
          <p:nvPr/>
        </p:nvSpPr>
        <p:spPr bwMode="gray">
          <a:xfrm>
            <a:off x="381000" y="3352800"/>
            <a:ext cx="773113" cy="685800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 w="317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36877" name="Text Box 8"/>
          <p:cNvSpPr txBox="1">
            <a:spLocks noChangeArrowheads="1"/>
          </p:cNvSpPr>
          <p:nvPr/>
        </p:nvSpPr>
        <p:spPr bwMode="gray">
          <a:xfrm>
            <a:off x="1052513" y="3463925"/>
            <a:ext cx="3138487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b="1">
                <a:latin typeface="Times New Roman" pitchFamily="18" charset="0"/>
              </a:rPr>
              <a:t>Complexity Analysis</a:t>
            </a:r>
            <a:endParaRPr lang="zh-CN" altLang="zh-CN"/>
          </a:p>
        </p:txBody>
      </p:sp>
      <p:sp>
        <p:nvSpPr>
          <p:cNvPr id="36878" name="Text Box 9"/>
          <p:cNvSpPr txBox="1">
            <a:spLocks noChangeArrowheads="1"/>
          </p:cNvSpPr>
          <p:nvPr/>
        </p:nvSpPr>
        <p:spPr bwMode="gray">
          <a:xfrm>
            <a:off x="595313" y="3451225"/>
            <a:ext cx="354012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b="1">
                <a:solidFill>
                  <a:srgbClr val="B0DD7F"/>
                </a:solidFill>
              </a:rPr>
              <a:t>3</a:t>
            </a:r>
            <a:endParaRPr lang="zh-CN" altLang="zh-CN"/>
          </a:p>
        </p:txBody>
      </p:sp>
      <p:sp>
        <p:nvSpPr>
          <p:cNvPr id="5135" name="AutoShape 6"/>
          <p:cNvSpPr>
            <a:spLocks noChangeArrowheads="1"/>
          </p:cNvSpPr>
          <p:nvPr/>
        </p:nvSpPr>
        <p:spPr bwMode="gray">
          <a:xfrm>
            <a:off x="812800" y="4287838"/>
            <a:ext cx="4064000" cy="457200"/>
          </a:xfrm>
          <a:prstGeom prst="roundRect">
            <a:avLst>
              <a:gd name="adj" fmla="val 16667"/>
            </a:avLst>
          </a:prstGeom>
          <a:solidFill>
            <a:schemeClr val="tx1">
              <a:lumMod val="20000"/>
              <a:lumOff val="80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5136" name="AutoShape 7"/>
          <p:cNvSpPr>
            <a:spLocks noChangeArrowheads="1"/>
          </p:cNvSpPr>
          <p:nvPr/>
        </p:nvSpPr>
        <p:spPr bwMode="gray">
          <a:xfrm>
            <a:off x="382588" y="4168775"/>
            <a:ext cx="773112" cy="685800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 w="317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36881" name="Text Box 8"/>
          <p:cNvSpPr txBox="1">
            <a:spLocks noChangeArrowheads="1"/>
          </p:cNvSpPr>
          <p:nvPr/>
        </p:nvSpPr>
        <p:spPr bwMode="gray">
          <a:xfrm>
            <a:off x="838200" y="4291013"/>
            <a:ext cx="3055938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zh-CN" b="1">
                <a:latin typeface="Times New Roman" pitchFamily="18" charset="0"/>
              </a:rPr>
              <a:t>    </a:t>
            </a:r>
            <a:r>
              <a:rPr lang="en-US" altLang="zh-CN" b="1">
                <a:latin typeface="Times New Roman" pitchFamily="18" charset="0"/>
              </a:rPr>
              <a:t>Simulation Results</a:t>
            </a:r>
            <a:endParaRPr lang="zh-CN" altLang="zh-CN"/>
          </a:p>
        </p:txBody>
      </p:sp>
      <p:sp>
        <p:nvSpPr>
          <p:cNvPr id="36882" name="Text Box 9"/>
          <p:cNvSpPr txBox="1">
            <a:spLocks noChangeArrowheads="1"/>
          </p:cNvSpPr>
          <p:nvPr/>
        </p:nvSpPr>
        <p:spPr bwMode="gray">
          <a:xfrm>
            <a:off x="596900" y="4267200"/>
            <a:ext cx="354013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b="1">
                <a:solidFill>
                  <a:srgbClr val="B0DD7F"/>
                </a:solidFill>
              </a:rPr>
              <a:t>4</a:t>
            </a:r>
            <a:endParaRPr lang="zh-CN" altLang="zh-CN"/>
          </a:p>
        </p:txBody>
      </p:sp>
      <p:sp>
        <p:nvSpPr>
          <p:cNvPr id="5139" name="AutoShape 6"/>
          <p:cNvSpPr>
            <a:spLocks noChangeArrowheads="1"/>
          </p:cNvSpPr>
          <p:nvPr/>
        </p:nvSpPr>
        <p:spPr bwMode="gray">
          <a:xfrm>
            <a:off x="812800" y="5072063"/>
            <a:ext cx="4064000" cy="457200"/>
          </a:xfrm>
          <a:prstGeom prst="roundRect">
            <a:avLst>
              <a:gd name="adj" fmla="val 16667"/>
            </a:avLst>
          </a:prstGeom>
          <a:solidFill>
            <a:schemeClr val="tx1">
              <a:lumMod val="20000"/>
              <a:lumOff val="80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5140" name="AutoShape 7"/>
          <p:cNvSpPr>
            <a:spLocks noChangeArrowheads="1"/>
          </p:cNvSpPr>
          <p:nvPr/>
        </p:nvSpPr>
        <p:spPr bwMode="gray">
          <a:xfrm>
            <a:off x="382588" y="4953000"/>
            <a:ext cx="773112" cy="685800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 w="317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36885" name="Text Box 8"/>
          <p:cNvSpPr txBox="1">
            <a:spLocks noChangeArrowheads="1"/>
          </p:cNvSpPr>
          <p:nvPr/>
        </p:nvSpPr>
        <p:spPr bwMode="gray">
          <a:xfrm>
            <a:off x="685800" y="5064125"/>
            <a:ext cx="28082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b="1">
                <a:solidFill>
                  <a:srgbClr val="C00000"/>
                </a:solidFill>
                <a:latin typeface="Times New Roman" pitchFamily="18" charset="0"/>
              </a:rPr>
              <a:t>Conclusions</a:t>
            </a:r>
            <a:endParaRPr lang="zh-CN" altLang="zh-CN">
              <a:solidFill>
                <a:srgbClr val="C00000"/>
              </a:solidFill>
            </a:endParaRPr>
          </a:p>
        </p:txBody>
      </p:sp>
      <p:sp>
        <p:nvSpPr>
          <p:cNvPr id="36886" name="Text Box 9"/>
          <p:cNvSpPr txBox="1">
            <a:spLocks noChangeArrowheads="1"/>
          </p:cNvSpPr>
          <p:nvPr/>
        </p:nvSpPr>
        <p:spPr bwMode="gray">
          <a:xfrm>
            <a:off x="596900" y="5051425"/>
            <a:ext cx="354013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b="1">
                <a:solidFill>
                  <a:srgbClr val="B0DD7F"/>
                </a:solidFill>
              </a:rPr>
              <a:t>5</a:t>
            </a:r>
            <a:endParaRPr lang="zh-CN" altLang="zh-CN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304800"/>
            <a:ext cx="8686800" cy="685800"/>
          </a:xfrm>
        </p:spPr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Conclusions</a:t>
            </a:r>
          </a:p>
        </p:txBody>
      </p:sp>
      <p:sp>
        <p:nvSpPr>
          <p:cNvPr id="17414" name="Rectangle 3"/>
          <p:cNvSpPr txBox="1">
            <a:spLocks noChangeArrowheads="1"/>
          </p:cNvSpPr>
          <p:nvPr/>
        </p:nvSpPr>
        <p:spPr bwMode="auto">
          <a:xfrm>
            <a:off x="0" y="1295400"/>
            <a:ext cx="8763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l"/>
            </a:pPr>
            <a:r>
              <a:rPr lang="en-US" altLang="zh-CN" sz="2200" dirty="0" smtClean="0">
                <a:solidFill>
                  <a:srgbClr val="000000"/>
                </a:solidFill>
              </a:rPr>
              <a:t>We proposed a </a:t>
            </a:r>
            <a:r>
              <a:rPr lang="en-US" altLang="zh-CN" sz="2200" dirty="0" smtClean="0">
                <a:solidFill>
                  <a:srgbClr val="FF0000"/>
                </a:solidFill>
              </a:rPr>
              <a:t>SIC-based</a:t>
            </a:r>
            <a:r>
              <a:rPr lang="en-US" altLang="zh-CN" sz="2200" dirty="0" smtClean="0">
                <a:solidFill>
                  <a:srgbClr val="000000"/>
                </a:solidFill>
              </a:rPr>
              <a:t> hybrid </a:t>
            </a:r>
            <a:r>
              <a:rPr lang="en-US" altLang="zh-CN" sz="2200" dirty="0" err="1" smtClean="0">
                <a:solidFill>
                  <a:srgbClr val="000000"/>
                </a:solidFill>
              </a:rPr>
              <a:t>precoding</a:t>
            </a:r>
            <a:r>
              <a:rPr lang="en-US" altLang="zh-CN" sz="2200" dirty="0" smtClean="0">
                <a:solidFill>
                  <a:srgbClr val="000000"/>
                </a:solidFill>
              </a:rPr>
              <a:t> with </a:t>
            </a:r>
            <a:r>
              <a:rPr lang="en-US" altLang="zh-CN" sz="2200" dirty="0" smtClean="0">
                <a:solidFill>
                  <a:srgbClr val="0033CC"/>
                </a:solidFill>
              </a:rPr>
              <a:t>sub-connected architecture  </a:t>
            </a:r>
          </a:p>
          <a:p>
            <a:pPr marL="342900" indent="-342900" algn="just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l"/>
            </a:pPr>
            <a:endParaRPr lang="en-US" altLang="zh-CN" sz="2200" dirty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1200"/>
              </a:spcBef>
              <a:buClr>
                <a:srgbClr val="000000"/>
              </a:buClr>
              <a:buFont typeface="Wingdings" pitchFamily="2" charset="2"/>
              <a:buChar char="l"/>
            </a:pPr>
            <a:r>
              <a:rPr lang="en-US" altLang="zh-CN" sz="2200" dirty="0" smtClean="0">
                <a:solidFill>
                  <a:srgbClr val="000000"/>
                </a:solidFill>
              </a:rPr>
              <a:t>Basic ideas: </a:t>
            </a:r>
          </a:p>
          <a:p>
            <a:pPr marL="504000" indent="-342900" algn="just">
              <a:spcBef>
                <a:spcPts val="12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en-US" altLang="zh-CN" sz="2200" dirty="0" smtClean="0">
                <a:solidFill>
                  <a:srgbClr val="000000"/>
                </a:solidFill>
              </a:rPr>
              <a:t>1) </a:t>
            </a:r>
            <a:r>
              <a:rPr lang="en-US" altLang="zh-CN" sz="2200" dirty="0" smtClean="0">
                <a:solidFill>
                  <a:srgbClr val="FF0000"/>
                </a:solidFill>
              </a:rPr>
              <a:t>Decompose</a:t>
            </a:r>
            <a:r>
              <a:rPr lang="en-US" altLang="zh-CN" sz="2200" dirty="0" smtClean="0">
                <a:solidFill>
                  <a:srgbClr val="000000"/>
                </a:solidFill>
              </a:rPr>
              <a:t> the total achievable rate into sub-rate</a:t>
            </a:r>
          </a:p>
          <a:p>
            <a:pPr marL="504000" indent="-342900" algn="just">
              <a:spcBef>
                <a:spcPts val="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en-US" altLang="zh-CN" sz="2200" dirty="0" smtClean="0">
                <a:solidFill>
                  <a:srgbClr val="000000"/>
                </a:solidFill>
              </a:rPr>
              <a:t>2) Optimize the sub-rate of each sub-antenna array </a:t>
            </a:r>
            <a:r>
              <a:rPr lang="en-US" altLang="zh-CN" sz="2200" dirty="0" smtClean="0">
                <a:solidFill>
                  <a:srgbClr val="FF0000"/>
                </a:solidFill>
              </a:rPr>
              <a:t>one by one</a:t>
            </a:r>
          </a:p>
          <a:p>
            <a:pPr marL="504000" indent="-342900" algn="just">
              <a:spcBef>
                <a:spcPts val="0"/>
              </a:spcBef>
              <a:buClr>
                <a:srgbClr val="000000"/>
              </a:buClr>
              <a:buFont typeface="Wingdings" pitchFamily="2" charset="2"/>
              <a:buChar char="Ø"/>
            </a:pPr>
            <a:endParaRPr lang="en-US" altLang="zh-CN" sz="22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1200"/>
              </a:spcBef>
              <a:buClr>
                <a:srgbClr val="000000"/>
              </a:buClr>
              <a:buFont typeface="Wingdings" pitchFamily="2" charset="2"/>
              <a:buChar char="l"/>
            </a:pPr>
            <a:r>
              <a:rPr lang="en-US" altLang="zh-CN" sz="2200" dirty="0" smtClean="0">
                <a:solidFill>
                  <a:srgbClr val="000000"/>
                </a:solidFill>
              </a:rPr>
              <a:t>The computational complexity of our method is only </a:t>
            </a:r>
          </a:p>
          <a:p>
            <a:pPr marL="342900" indent="-342900" algn="just">
              <a:spcBef>
                <a:spcPts val="1200"/>
              </a:spcBef>
              <a:buClr>
                <a:srgbClr val="000000"/>
              </a:buClr>
              <a:buFont typeface="Wingdings" pitchFamily="2" charset="2"/>
              <a:buChar char="l"/>
            </a:pPr>
            <a:endParaRPr lang="en-US" altLang="zh-CN" sz="2200" dirty="0" smtClean="0">
              <a:solidFill>
                <a:srgbClr val="000000"/>
              </a:solidFill>
            </a:endParaRPr>
          </a:p>
          <a:p>
            <a:pPr marL="342900" indent="-342900" algn="just">
              <a:spcBef>
                <a:spcPts val="1200"/>
              </a:spcBef>
              <a:buClr>
                <a:srgbClr val="000000"/>
              </a:buClr>
              <a:buFont typeface="Wingdings" pitchFamily="2" charset="2"/>
              <a:buChar char="l"/>
            </a:pPr>
            <a:r>
              <a:rPr lang="en-US" altLang="zh-CN" sz="2200" dirty="0" smtClean="0">
                <a:solidFill>
                  <a:srgbClr val="000000"/>
                </a:solidFill>
              </a:rPr>
              <a:t>Simulation results verified the </a:t>
            </a:r>
            <a:r>
              <a:rPr lang="en-US" altLang="zh-CN" sz="2200" dirty="0" smtClean="0">
                <a:solidFill>
                  <a:srgbClr val="FF0000"/>
                </a:solidFill>
              </a:rPr>
              <a:t>near-optimal</a:t>
            </a:r>
            <a:r>
              <a:rPr lang="en-US" altLang="zh-CN" sz="2200" dirty="0" smtClean="0">
                <a:solidFill>
                  <a:srgbClr val="000000"/>
                </a:solidFill>
              </a:rPr>
              <a:t> performance of our method</a:t>
            </a:r>
            <a:endParaRPr lang="en-US" altLang="zh-CN" sz="2200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6893560" y="4191000"/>
          <a:ext cx="1028700" cy="431800"/>
        </p:xfrm>
        <a:graphic>
          <a:graphicData uri="http://schemas.openxmlformats.org/presentationml/2006/ole">
            <p:oleObj spid="_x0000_s17414" name="Equation" r:id="rId5" imgW="1028520" imgH="431640" progId="Equation.DSMT4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228600" y="4775200"/>
            <a:ext cx="8686800" cy="1016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6000" b="1" dirty="0" smtClean="0">
                <a:latin typeface="+mj-lt"/>
              </a:rPr>
              <a:t> </a:t>
            </a:r>
            <a:r>
              <a:rPr lang="en-US" altLang="zh-CN" sz="4000" b="1" dirty="0" smtClean="0">
                <a:solidFill>
                  <a:srgbClr val="000000"/>
                </a:solidFill>
                <a:latin typeface="+mj-lt"/>
              </a:rPr>
              <a:t>Thanks for your attention !</a:t>
            </a:r>
          </a:p>
        </p:txBody>
      </p:sp>
      <p:pic>
        <p:nvPicPr>
          <p:cNvPr id="38915" name="Picture 5" descr="HU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524000"/>
            <a:ext cx="51355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Contents</a:t>
            </a:r>
          </a:p>
        </p:txBody>
      </p:sp>
      <p:sp>
        <p:nvSpPr>
          <p:cNvPr id="5123" name="AutoShape 6"/>
          <p:cNvSpPr>
            <a:spLocks noChangeArrowheads="1"/>
          </p:cNvSpPr>
          <p:nvPr/>
        </p:nvSpPr>
        <p:spPr bwMode="gray">
          <a:xfrm>
            <a:off x="836613" y="1747838"/>
            <a:ext cx="4040187" cy="457200"/>
          </a:xfrm>
          <a:prstGeom prst="roundRect">
            <a:avLst>
              <a:gd name="adj" fmla="val 16667"/>
            </a:avLst>
          </a:prstGeom>
          <a:solidFill>
            <a:schemeClr val="tx1">
              <a:lumMod val="20000"/>
              <a:lumOff val="80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5124" name="AutoShape 7"/>
          <p:cNvSpPr>
            <a:spLocks noChangeArrowheads="1"/>
          </p:cNvSpPr>
          <p:nvPr/>
        </p:nvSpPr>
        <p:spPr bwMode="gray">
          <a:xfrm>
            <a:off x="406400" y="1628775"/>
            <a:ext cx="773113" cy="685800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 w="317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gray">
          <a:xfrm>
            <a:off x="1066800" y="1730375"/>
            <a:ext cx="3276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b="1" dirty="0">
                <a:solidFill>
                  <a:srgbClr val="CC0000"/>
                </a:solidFill>
                <a:latin typeface="Times New Roman" pitchFamily="18" charset="0"/>
              </a:rPr>
              <a:t>Technical Background</a:t>
            </a:r>
            <a:endParaRPr lang="zh-CN" altLang="zh-CN" dirty="0">
              <a:solidFill>
                <a:srgbClr val="CC0000"/>
              </a:solidFill>
            </a:endParaRPr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gray">
          <a:xfrm>
            <a:off x="620713" y="1727200"/>
            <a:ext cx="354012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b="1">
                <a:solidFill>
                  <a:srgbClr val="B0DD7F"/>
                </a:solidFill>
              </a:rPr>
              <a:t>1</a:t>
            </a:r>
            <a:endParaRPr lang="zh-CN" altLang="zh-CN"/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gray">
          <a:xfrm>
            <a:off x="828675" y="2557463"/>
            <a:ext cx="4048125" cy="457200"/>
          </a:xfrm>
          <a:prstGeom prst="roundRect">
            <a:avLst>
              <a:gd name="adj" fmla="val 16667"/>
            </a:avLst>
          </a:prstGeom>
          <a:solidFill>
            <a:schemeClr val="tx1">
              <a:lumMod val="20000"/>
              <a:lumOff val="80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5128" name="AutoShape 7"/>
          <p:cNvSpPr>
            <a:spLocks noChangeArrowheads="1"/>
          </p:cNvSpPr>
          <p:nvPr/>
        </p:nvSpPr>
        <p:spPr bwMode="gray">
          <a:xfrm>
            <a:off x="398463" y="2438400"/>
            <a:ext cx="773112" cy="685800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 w="317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27657" name="Text Box 8"/>
          <p:cNvSpPr txBox="1">
            <a:spLocks noChangeArrowheads="1"/>
          </p:cNvSpPr>
          <p:nvPr/>
        </p:nvSpPr>
        <p:spPr bwMode="gray">
          <a:xfrm>
            <a:off x="1066800" y="2549525"/>
            <a:ext cx="28082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b="1">
                <a:latin typeface="Times New Roman" pitchFamily="18" charset="0"/>
              </a:rPr>
              <a:t>Proposed Solution</a:t>
            </a:r>
            <a:endParaRPr lang="zh-CN" altLang="zh-CN"/>
          </a:p>
        </p:txBody>
      </p:sp>
      <p:sp>
        <p:nvSpPr>
          <p:cNvPr id="27658" name="Text Box 9"/>
          <p:cNvSpPr txBox="1">
            <a:spLocks noChangeArrowheads="1"/>
          </p:cNvSpPr>
          <p:nvPr/>
        </p:nvSpPr>
        <p:spPr bwMode="gray">
          <a:xfrm>
            <a:off x="612775" y="2536825"/>
            <a:ext cx="354013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b="1">
                <a:solidFill>
                  <a:srgbClr val="B0DD7F"/>
                </a:solidFill>
              </a:rPr>
              <a:t>2</a:t>
            </a:r>
            <a:endParaRPr lang="zh-CN" altLang="zh-CN"/>
          </a:p>
        </p:txBody>
      </p:sp>
      <p:sp>
        <p:nvSpPr>
          <p:cNvPr id="5131" name="AutoShape 6"/>
          <p:cNvSpPr>
            <a:spLocks noChangeArrowheads="1"/>
          </p:cNvSpPr>
          <p:nvPr/>
        </p:nvSpPr>
        <p:spPr bwMode="gray">
          <a:xfrm>
            <a:off x="811213" y="3395663"/>
            <a:ext cx="4065587" cy="457200"/>
          </a:xfrm>
          <a:prstGeom prst="roundRect">
            <a:avLst>
              <a:gd name="adj" fmla="val 16667"/>
            </a:avLst>
          </a:prstGeom>
          <a:solidFill>
            <a:schemeClr val="tx1">
              <a:lumMod val="20000"/>
              <a:lumOff val="80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5132" name="AutoShape 7"/>
          <p:cNvSpPr>
            <a:spLocks noChangeArrowheads="1"/>
          </p:cNvSpPr>
          <p:nvPr/>
        </p:nvSpPr>
        <p:spPr bwMode="gray">
          <a:xfrm>
            <a:off x="381000" y="3276600"/>
            <a:ext cx="773113" cy="685800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 w="317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27661" name="Text Box 8"/>
          <p:cNvSpPr txBox="1">
            <a:spLocks noChangeArrowheads="1"/>
          </p:cNvSpPr>
          <p:nvPr/>
        </p:nvSpPr>
        <p:spPr bwMode="gray">
          <a:xfrm>
            <a:off x="1052513" y="3387725"/>
            <a:ext cx="31384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b="1">
                <a:latin typeface="Times New Roman" pitchFamily="18" charset="0"/>
              </a:rPr>
              <a:t>Complexity Analysis</a:t>
            </a:r>
            <a:endParaRPr lang="zh-CN" altLang="zh-CN"/>
          </a:p>
        </p:txBody>
      </p:sp>
      <p:sp>
        <p:nvSpPr>
          <p:cNvPr id="27662" name="Text Box 9"/>
          <p:cNvSpPr txBox="1">
            <a:spLocks noChangeArrowheads="1"/>
          </p:cNvSpPr>
          <p:nvPr/>
        </p:nvSpPr>
        <p:spPr bwMode="gray">
          <a:xfrm>
            <a:off x="595313" y="3375025"/>
            <a:ext cx="354012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b="1">
                <a:solidFill>
                  <a:srgbClr val="B0DD7F"/>
                </a:solidFill>
              </a:rPr>
              <a:t>3</a:t>
            </a:r>
            <a:endParaRPr lang="zh-CN" altLang="zh-CN"/>
          </a:p>
        </p:txBody>
      </p:sp>
      <p:sp>
        <p:nvSpPr>
          <p:cNvPr id="5135" name="AutoShape 6"/>
          <p:cNvSpPr>
            <a:spLocks noChangeArrowheads="1"/>
          </p:cNvSpPr>
          <p:nvPr/>
        </p:nvSpPr>
        <p:spPr bwMode="gray">
          <a:xfrm>
            <a:off x="812800" y="4211638"/>
            <a:ext cx="4064000" cy="457200"/>
          </a:xfrm>
          <a:prstGeom prst="roundRect">
            <a:avLst>
              <a:gd name="adj" fmla="val 16667"/>
            </a:avLst>
          </a:prstGeom>
          <a:solidFill>
            <a:schemeClr val="tx1">
              <a:lumMod val="20000"/>
              <a:lumOff val="80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5136" name="AutoShape 7"/>
          <p:cNvSpPr>
            <a:spLocks noChangeArrowheads="1"/>
          </p:cNvSpPr>
          <p:nvPr/>
        </p:nvSpPr>
        <p:spPr bwMode="gray">
          <a:xfrm>
            <a:off x="382588" y="4092575"/>
            <a:ext cx="773112" cy="685800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 w="317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27665" name="Text Box 8"/>
          <p:cNvSpPr txBox="1">
            <a:spLocks noChangeArrowheads="1"/>
          </p:cNvSpPr>
          <p:nvPr/>
        </p:nvSpPr>
        <p:spPr bwMode="gray">
          <a:xfrm>
            <a:off x="838200" y="4214813"/>
            <a:ext cx="30559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zh-CN" b="1">
                <a:latin typeface="Times New Roman" pitchFamily="18" charset="0"/>
              </a:rPr>
              <a:t>    </a:t>
            </a:r>
            <a:r>
              <a:rPr lang="en-US" altLang="zh-CN" b="1">
                <a:latin typeface="Times New Roman" pitchFamily="18" charset="0"/>
              </a:rPr>
              <a:t>Simulation Results</a:t>
            </a:r>
            <a:endParaRPr lang="zh-CN" altLang="zh-CN"/>
          </a:p>
        </p:txBody>
      </p:sp>
      <p:sp>
        <p:nvSpPr>
          <p:cNvPr id="27666" name="Text Box 9"/>
          <p:cNvSpPr txBox="1">
            <a:spLocks noChangeArrowheads="1"/>
          </p:cNvSpPr>
          <p:nvPr/>
        </p:nvSpPr>
        <p:spPr bwMode="gray">
          <a:xfrm>
            <a:off x="596900" y="4191000"/>
            <a:ext cx="354013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b="1">
                <a:solidFill>
                  <a:srgbClr val="B0DD7F"/>
                </a:solidFill>
              </a:rPr>
              <a:t>4</a:t>
            </a:r>
            <a:endParaRPr lang="zh-CN" altLang="zh-CN"/>
          </a:p>
        </p:txBody>
      </p:sp>
      <p:sp>
        <p:nvSpPr>
          <p:cNvPr id="5139" name="AutoShape 6"/>
          <p:cNvSpPr>
            <a:spLocks noChangeArrowheads="1"/>
          </p:cNvSpPr>
          <p:nvPr/>
        </p:nvSpPr>
        <p:spPr bwMode="gray">
          <a:xfrm>
            <a:off x="812800" y="4995863"/>
            <a:ext cx="4064000" cy="457200"/>
          </a:xfrm>
          <a:prstGeom prst="roundRect">
            <a:avLst>
              <a:gd name="adj" fmla="val 16667"/>
            </a:avLst>
          </a:prstGeom>
          <a:solidFill>
            <a:schemeClr val="tx1">
              <a:lumMod val="20000"/>
              <a:lumOff val="80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5140" name="AutoShape 7"/>
          <p:cNvSpPr>
            <a:spLocks noChangeArrowheads="1"/>
          </p:cNvSpPr>
          <p:nvPr/>
        </p:nvSpPr>
        <p:spPr bwMode="gray">
          <a:xfrm>
            <a:off x="382588" y="4876800"/>
            <a:ext cx="773112" cy="685800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 w="317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27669" name="Text Box 8"/>
          <p:cNvSpPr txBox="1">
            <a:spLocks noChangeArrowheads="1"/>
          </p:cNvSpPr>
          <p:nvPr/>
        </p:nvSpPr>
        <p:spPr bwMode="gray">
          <a:xfrm>
            <a:off x="685800" y="4987925"/>
            <a:ext cx="28082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b="1">
                <a:latin typeface="Times New Roman" pitchFamily="18" charset="0"/>
              </a:rPr>
              <a:t>Conclusions</a:t>
            </a:r>
            <a:endParaRPr lang="zh-CN" altLang="zh-CN"/>
          </a:p>
        </p:txBody>
      </p:sp>
      <p:sp>
        <p:nvSpPr>
          <p:cNvPr id="27670" name="Text Box 9"/>
          <p:cNvSpPr txBox="1">
            <a:spLocks noChangeArrowheads="1"/>
          </p:cNvSpPr>
          <p:nvPr/>
        </p:nvSpPr>
        <p:spPr bwMode="gray">
          <a:xfrm>
            <a:off x="596900" y="4975225"/>
            <a:ext cx="354013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b="1">
                <a:solidFill>
                  <a:srgbClr val="B0DD7F"/>
                </a:solidFill>
              </a:rPr>
              <a:t>5</a:t>
            </a:r>
            <a:endParaRPr lang="zh-CN" altLang="zh-CN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MmWave</a:t>
            </a:r>
            <a:r>
              <a:rPr lang="en-US" altLang="zh-CN" dirty="0" smtClean="0"/>
              <a:t> massive MIMO</a:t>
            </a:r>
            <a:endParaRPr lang="zh-CN" alt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6200" y="1219200"/>
            <a:ext cx="8921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l"/>
              <a:defRPr/>
            </a:pPr>
            <a:r>
              <a:rPr lang="en-US" altLang="zh-CN" b="1" kern="0" dirty="0">
                <a:solidFill>
                  <a:srgbClr val="000000"/>
                </a:solidFill>
                <a:sym typeface="Wingdings" pitchFamily="2" charset="2"/>
              </a:rPr>
              <a:t>Why </a:t>
            </a:r>
            <a:r>
              <a:rPr lang="en-US" altLang="zh-CN" b="1" kern="0" dirty="0" err="1">
                <a:solidFill>
                  <a:srgbClr val="000000"/>
                </a:solidFill>
                <a:sym typeface="Wingdings" pitchFamily="2" charset="2"/>
              </a:rPr>
              <a:t>mmWave</a:t>
            </a:r>
            <a:r>
              <a:rPr lang="en-US" altLang="zh-CN" b="1" kern="0" dirty="0" smtClean="0">
                <a:solidFill>
                  <a:srgbClr val="000000"/>
                </a:solidFill>
                <a:sym typeface="Wingdings" pitchFamily="2" charset="2"/>
              </a:rPr>
              <a:t>?</a:t>
            </a:r>
            <a:endParaRPr lang="en-US" altLang="zh-CN" b="1" kern="0" dirty="0">
              <a:solidFill>
                <a:srgbClr val="000000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0" y="4724400"/>
            <a:ext cx="89217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l"/>
              <a:defRPr/>
            </a:pPr>
            <a:r>
              <a:rPr lang="en-US" altLang="zh-CN" b="1" kern="0" dirty="0">
                <a:solidFill>
                  <a:srgbClr val="000000"/>
                </a:solidFill>
                <a:sym typeface="Wingdings" pitchFamily="2" charset="2"/>
              </a:rPr>
              <a:t>Why </a:t>
            </a:r>
            <a:r>
              <a:rPr lang="en-US" altLang="zh-CN" b="1" kern="0" dirty="0" err="1" smtClean="0">
                <a:solidFill>
                  <a:srgbClr val="000000"/>
                </a:solidFill>
                <a:sym typeface="Wingdings" pitchFamily="2" charset="2"/>
              </a:rPr>
              <a:t>mmWave</a:t>
            </a:r>
            <a:r>
              <a:rPr lang="en-US" altLang="zh-CN" b="1" kern="0" dirty="0" smtClean="0">
                <a:solidFill>
                  <a:srgbClr val="000000"/>
                </a:solidFill>
                <a:sym typeface="Wingdings" pitchFamily="2" charset="2"/>
              </a:rPr>
              <a:t> + massive MIMO?</a:t>
            </a:r>
            <a:endParaRPr lang="en-US" altLang="zh-CN" kern="0" dirty="0">
              <a:solidFill>
                <a:srgbClr val="CC00CC"/>
              </a:solidFill>
              <a:latin typeface="+mn-lt"/>
              <a:sym typeface="Wingdings" pitchFamily="2" charset="2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altLang="zh-CN" sz="2000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Short</a:t>
            </a:r>
            <a:r>
              <a:rPr lang="en-US" altLang="zh-CN" sz="2000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 wavelength enables </a:t>
            </a:r>
            <a:r>
              <a:rPr lang="en-US" altLang="zh-CN" sz="2000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large</a:t>
            </a:r>
            <a:r>
              <a:rPr lang="en-US" altLang="zh-CN" sz="2000" kern="0" dirty="0" smtClean="0">
                <a:solidFill>
                  <a:srgbClr val="0033CC"/>
                </a:solidFill>
                <a:latin typeface="+mn-lt"/>
                <a:sym typeface="Wingdings" pitchFamily="2" charset="2"/>
              </a:rPr>
              <a:t> </a:t>
            </a:r>
            <a:r>
              <a:rPr lang="en-US" altLang="zh-CN" sz="2000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antenna array in massive MIMO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altLang="zh-CN" sz="2000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Massive MIMO provides sufficient gains to </a:t>
            </a:r>
            <a:r>
              <a:rPr lang="en-US" altLang="zh-CN" sz="2000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compensate</a:t>
            </a:r>
            <a:r>
              <a:rPr lang="en-US" altLang="zh-CN" sz="2000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 the serious </a:t>
            </a:r>
            <a:r>
              <a:rPr lang="en-US" altLang="zh-CN" sz="2000" kern="0" dirty="0" smtClean="0">
                <a:solidFill>
                  <a:srgbClr val="0033CC"/>
                </a:solidFill>
                <a:latin typeface="+mn-lt"/>
                <a:sym typeface="Wingdings" pitchFamily="2" charset="2"/>
              </a:rPr>
              <a:t>path-loss </a:t>
            </a:r>
            <a:r>
              <a:rPr lang="en-US" altLang="zh-CN" sz="2000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by employing </a:t>
            </a:r>
            <a:r>
              <a:rPr lang="en-US" altLang="zh-CN" sz="2000" kern="0" dirty="0" err="1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precoding</a:t>
            </a:r>
            <a:endParaRPr lang="en-US" altLang="zh-CN" kern="0" dirty="0" smtClean="0">
              <a:solidFill>
                <a:srgbClr val="000000"/>
              </a:solidFill>
              <a:latin typeface="+mn-lt"/>
              <a:sym typeface="Wingdings" pitchFamily="2" charset="2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l"/>
              <a:defRPr/>
            </a:pPr>
            <a:endParaRPr lang="en-US" altLang="zh-CN" b="1" kern="0" dirty="0">
              <a:solidFill>
                <a:srgbClr val="000000"/>
              </a:solidFill>
              <a:latin typeface="+mn-lt"/>
              <a:sym typeface="Wingdings" pitchFamily="2" charset="2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l"/>
              <a:defRPr/>
            </a:pPr>
            <a:endParaRPr lang="en-US" altLang="zh-CN" b="1" kern="0" dirty="0">
              <a:solidFill>
                <a:srgbClr val="000000"/>
              </a:solidFill>
              <a:latin typeface="+mn-lt"/>
              <a:sym typeface="Wingdings" pitchFamily="2" charset="2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l"/>
              <a:defRPr/>
            </a:pPr>
            <a:endParaRPr lang="en-US" altLang="zh-CN" sz="900" b="1" kern="0" dirty="0">
              <a:solidFill>
                <a:srgbClr val="000000"/>
              </a:solidFill>
              <a:latin typeface="+mn-lt"/>
              <a:sym typeface="Wingdings" pitchFamily="2" charset="2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defRPr/>
            </a:pPr>
            <a:endParaRPr lang="zh-CN" altLang="en-US" sz="3600" kern="0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3" name="组合 43"/>
          <p:cNvGrpSpPr/>
          <p:nvPr/>
        </p:nvGrpSpPr>
        <p:grpSpPr>
          <a:xfrm>
            <a:off x="457200" y="1752600"/>
            <a:ext cx="8229600" cy="2590800"/>
            <a:chOff x="304800" y="1600200"/>
            <a:chExt cx="8534400" cy="3048000"/>
          </a:xfrm>
        </p:grpSpPr>
        <p:sp>
          <p:nvSpPr>
            <p:cNvPr id="13" name="圆角矩形 12"/>
            <p:cNvSpPr/>
            <p:nvPr/>
          </p:nvSpPr>
          <p:spPr bwMode="auto">
            <a:xfrm>
              <a:off x="3771900" y="1600200"/>
              <a:ext cx="1600200" cy="533400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b="1" dirty="0" err="1" smtClean="0">
                  <a:solidFill>
                    <a:srgbClr val="000000"/>
                  </a:solidFill>
                </a:rPr>
                <a:t>mmWave</a:t>
              </a:r>
              <a:endPara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圆角矩形 16"/>
            <p:cNvSpPr/>
            <p:nvPr/>
          </p:nvSpPr>
          <p:spPr bwMode="auto">
            <a:xfrm>
              <a:off x="304800" y="2486025"/>
              <a:ext cx="2743200" cy="457200"/>
            </a:xfrm>
            <a:prstGeom prst="round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algn="ctr" eaLnBrk="1" hangingPunct="1"/>
              <a:r>
                <a:rPr lang="en-US" altLang="zh-CN" sz="2000" b="1" dirty="0" smtClean="0">
                  <a:solidFill>
                    <a:srgbClr val="000000"/>
                  </a:solidFill>
                  <a:latin typeface="+mj-lt"/>
                </a:rPr>
                <a:t>High </a:t>
              </a:r>
              <a:r>
                <a:rPr lang="en-US" altLang="zh-CN" sz="2000" b="1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frequencies</a:t>
              </a:r>
              <a:endParaRPr lang="zh-CN" altLang="en-US" sz="20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endParaRPr>
            </a:p>
          </p:txBody>
        </p:sp>
        <p:sp>
          <p:nvSpPr>
            <p:cNvPr id="18" name="圆角矩形 17"/>
            <p:cNvSpPr/>
            <p:nvPr/>
          </p:nvSpPr>
          <p:spPr bwMode="auto">
            <a:xfrm>
              <a:off x="3200400" y="2486025"/>
              <a:ext cx="2743200" cy="457200"/>
            </a:xfrm>
            <a:prstGeom prst="round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algn="ctr" eaLnBrk="1" hangingPunct="1"/>
              <a:r>
                <a:rPr lang="en-US" altLang="zh-CN" sz="2000" b="1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Short wavelength</a:t>
              </a:r>
              <a:endParaRPr lang="zh-CN" altLang="en-US" sz="20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endParaRPr>
            </a:p>
          </p:txBody>
        </p:sp>
        <p:sp>
          <p:nvSpPr>
            <p:cNvPr id="19" name="圆角矩形 18"/>
            <p:cNvSpPr/>
            <p:nvPr/>
          </p:nvSpPr>
          <p:spPr bwMode="auto">
            <a:xfrm>
              <a:off x="6096000" y="2486025"/>
              <a:ext cx="2743200" cy="457200"/>
            </a:xfrm>
            <a:prstGeom prst="roundRect">
              <a:avLst/>
            </a:prstGeom>
            <a:solidFill>
              <a:schemeClr val="tx1">
                <a:lumMod val="40000"/>
                <a:lumOff val="60000"/>
              </a:schemeClr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en-US" altLang="zh-CN" sz="2000" b="1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Serious path-loss</a:t>
              </a:r>
              <a:endParaRPr lang="zh-CN" altLang="en-US" sz="2000" b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0" name="圆角矩形 19"/>
            <p:cNvSpPr/>
            <p:nvPr/>
          </p:nvSpPr>
          <p:spPr bwMode="auto">
            <a:xfrm>
              <a:off x="304800" y="3400425"/>
              <a:ext cx="2743200" cy="457200"/>
            </a:xfrm>
            <a:prstGeom prst="roundRect">
              <a:avLst/>
            </a:prstGeom>
            <a:solidFill>
              <a:srgbClr val="92D05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Spectrum expansion</a:t>
              </a:r>
              <a:endParaRPr lang="zh-CN" altLang="en-US" sz="20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endParaRPr>
            </a:p>
          </p:txBody>
        </p:sp>
        <p:sp>
          <p:nvSpPr>
            <p:cNvPr id="21" name="圆角矩形 20"/>
            <p:cNvSpPr/>
            <p:nvPr/>
          </p:nvSpPr>
          <p:spPr bwMode="auto">
            <a:xfrm>
              <a:off x="3200400" y="3400425"/>
              <a:ext cx="2743200" cy="457200"/>
            </a:xfrm>
            <a:prstGeom prst="roundRect">
              <a:avLst/>
            </a:prstGeom>
            <a:solidFill>
              <a:srgbClr val="92D05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Large antenna array</a:t>
              </a:r>
              <a:endParaRPr lang="zh-CN" altLang="en-US" sz="2000" b="1" dirty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2" name="圆角矩形 21"/>
            <p:cNvSpPr/>
            <p:nvPr/>
          </p:nvSpPr>
          <p:spPr bwMode="auto">
            <a:xfrm>
              <a:off x="6096000" y="3400425"/>
              <a:ext cx="2743200" cy="457200"/>
            </a:xfrm>
            <a:prstGeom prst="roundRect">
              <a:avLst/>
            </a:prstGeom>
            <a:solidFill>
              <a:srgbClr val="92D05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altLang="zh-CN" sz="2000" b="1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Small cell</a:t>
              </a:r>
              <a:endParaRPr lang="zh-CN" altLang="en-US" sz="20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endParaRPr>
            </a:p>
          </p:txBody>
        </p:sp>
        <p:sp>
          <p:nvSpPr>
            <p:cNvPr id="23" name="圆角矩形 22"/>
            <p:cNvSpPr/>
            <p:nvPr/>
          </p:nvSpPr>
          <p:spPr bwMode="auto">
            <a:xfrm>
              <a:off x="2895600" y="4191000"/>
              <a:ext cx="3352800" cy="457200"/>
            </a:xfrm>
            <a:prstGeom prst="roundRect">
              <a:avLst/>
            </a:prstGeom>
            <a:solidFill>
              <a:srgbClr val="C00000"/>
            </a:solidFill>
            <a:ln w="127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2000" b="1" dirty="0" smtClean="0">
                  <a:solidFill>
                    <a:srgbClr val="FFFF00"/>
                  </a:solidFill>
                </a:rPr>
                <a:t>1000x</a:t>
              </a:r>
              <a:r>
                <a:rPr lang="en-US" sz="2000" b="1" dirty="0" smtClean="0">
                  <a:solidFill>
                    <a:srgbClr val="000000"/>
                  </a:solidFill>
                </a:rPr>
                <a:t> 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capacity increase!</a:t>
              </a:r>
            </a:p>
          </p:txBody>
        </p:sp>
        <p:cxnSp>
          <p:nvCxnSpPr>
            <p:cNvPr id="25" name="直接箭头连接符 24"/>
            <p:cNvCxnSpPr>
              <a:stCxn id="13" idx="2"/>
              <a:endCxn id="17" idx="0"/>
            </p:cNvCxnSpPr>
            <p:nvPr/>
          </p:nvCxnSpPr>
          <p:spPr bwMode="auto">
            <a:xfrm rot="5400000">
              <a:off x="2947988" y="862012"/>
              <a:ext cx="352425" cy="28956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27" name="直接箭头连接符 26"/>
            <p:cNvCxnSpPr>
              <a:stCxn id="13" idx="2"/>
              <a:endCxn id="18" idx="0"/>
            </p:cNvCxnSpPr>
            <p:nvPr/>
          </p:nvCxnSpPr>
          <p:spPr bwMode="auto">
            <a:xfrm rot="5400000">
              <a:off x="4395788" y="2309812"/>
              <a:ext cx="352425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29" name="直接箭头连接符 28"/>
            <p:cNvCxnSpPr>
              <a:stCxn id="13" idx="2"/>
              <a:endCxn id="19" idx="0"/>
            </p:cNvCxnSpPr>
            <p:nvPr/>
          </p:nvCxnSpPr>
          <p:spPr bwMode="auto">
            <a:xfrm rot="16200000" flipH="1">
              <a:off x="5843588" y="862012"/>
              <a:ext cx="352425" cy="28956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1" name="直接箭头连接符 30"/>
            <p:cNvCxnSpPr>
              <a:stCxn id="17" idx="2"/>
              <a:endCxn id="20" idx="0"/>
            </p:cNvCxnSpPr>
            <p:nvPr/>
          </p:nvCxnSpPr>
          <p:spPr bwMode="auto">
            <a:xfrm rot="5400000">
              <a:off x="1447800" y="3171825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3" name="直接箭头连接符 32"/>
            <p:cNvCxnSpPr>
              <a:stCxn id="18" idx="2"/>
              <a:endCxn id="21" idx="0"/>
            </p:cNvCxnSpPr>
            <p:nvPr/>
          </p:nvCxnSpPr>
          <p:spPr bwMode="auto">
            <a:xfrm rot="5400000">
              <a:off x="4343400" y="3171825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5" name="直接箭头连接符 34"/>
            <p:cNvCxnSpPr>
              <a:stCxn id="19" idx="2"/>
              <a:endCxn id="22" idx="0"/>
            </p:cNvCxnSpPr>
            <p:nvPr/>
          </p:nvCxnSpPr>
          <p:spPr bwMode="auto">
            <a:xfrm rot="5400000">
              <a:off x="7239000" y="3171825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7" name="直接箭头连接符 36"/>
            <p:cNvCxnSpPr>
              <a:stCxn id="20" idx="2"/>
              <a:endCxn id="23" idx="0"/>
            </p:cNvCxnSpPr>
            <p:nvPr/>
          </p:nvCxnSpPr>
          <p:spPr bwMode="auto">
            <a:xfrm rot="16200000" flipH="1">
              <a:off x="2957513" y="2576512"/>
              <a:ext cx="333375" cy="28956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39" name="直接箭头连接符 38"/>
            <p:cNvCxnSpPr>
              <a:stCxn id="21" idx="2"/>
            </p:cNvCxnSpPr>
            <p:nvPr/>
          </p:nvCxnSpPr>
          <p:spPr bwMode="auto">
            <a:xfrm rot="5400000">
              <a:off x="4343400" y="4086225"/>
              <a:ext cx="45720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41" name="直接箭头连接符 40"/>
            <p:cNvCxnSpPr>
              <a:stCxn id="22" idx="2"/>
              <a:endCxn id="23" idx="0"/>
            </p:cNvCxnSpPr>
            <p:nvPr/>
          </p:nvCxnSpPr>
          <p:spPr bwMode="auto">
            <a:xfrm rot="5400000">
              <a:off x="5853113" y="2576512"/>
              <a:ext cx="333375" cy="28956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</p:grpSp>
      <p:sp>
        <p:nvSpPr>
          <p:cNvPr id="24" name="灯片编号占位符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F6300-F71A-4E4A-ACDC-0879076BA03D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dirty="0" err="1" smtClean="0">
                <a:ea typeface="宋体" pitchFamily="2" charset="-122"/>
              </a:rPr>
              <a:t>Precoding</a:t>
            </a:r>
            <a:r>
              <a:rPr lang="en-US" altLang="zh-CN" sz="3200" dirty="0" smtClean="0">
                <a:ea typeface="宋体" pitchFamily="2" charset="-122"/>
              </a:rPr>
              <a:t> for </a:t>
            </a:r>
            <a:r>
              <a:rPr lang="en-US" altLang="zh-CN" sz="3200" dirty="0" err="1" smtClean="0">
                <a:ea typeface="宋体" pitchFamily="2" charset="-122"/>
              </a:rPr>
              <a:t>mmWave</a:t>
            </a:r>
            <a:r>
              <a:rPr lang="en-US" altLang="zh-CN" sz="3200" dirty="0" smtClean="0">
                <a:ea typeface="宋体" pitchFamily="2" charset="-122"/>
              </a:rPr>
              <a:t> massive MIMO </a:t>
            </a:r>
            <a:endParaRPr lang="zh-CN" altLang="en-US" sz="3200" dirty="0" smtClean="0">
              <a:ea typeface="宋体" pitchFamily="2" charset="-122"/>
            </a:endParaRPr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6200" y="1371600"/>
            <a:ext cx="89217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l"/>
              <a:defRPr/>
            </a:pPr>
            <a:r>
              <a:rPr lang="en-US" altLang="zh-CN" b="1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Traditional </a:t>
            </a:r>
            <a:r>
              <a:rPr lang="en-US" altLang="zh-CN" b="1" kern="0" dirty="0" err="1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precoding</a:t>
            </a:r>
            <a:r>
              <a:rPr lang="en-US" altLang="zh-CN" b="1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 </a:t>
            </a:r>
            <a:endParaRPr lang="en-US" altLang="zh-CN" kern="0" dirty="0">
              <a:solidFill>
                <a:srgbClr val="CC00CC"/>
              </a:solidFill>
              <a:latin typeface="+mn-lt"/>
              <a:sym typeface="Wingdings" pitchFamily="2" charset="2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altLang="zh-CN" sz="2000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Preformed in </a:t>
            </a:r>
            <a:r>
              <a:rPr lang="en-US" altLang="zh-CN" sz="2000" kern="0" dirty="0" smtClean="0">
                <a:solidFill>
                  <a:srgbClr val="0033CC"/>
                </a:solidFill>
                <a:latin typeface="+mn-lt"/>
                <a:sym typeface="Wingdings" pitchFamily="2" charset="2"/>
              </a:rPr>
              <a:t>digital domain </a:t>
            </a:r>
            <a:endParaRPr lang="en-US" altLang="zh-CN" sz="2000" kern="0" dirty="0">
              <a:solidFill>
                <a:srgbClr val="0033CC"/>
              </a:solidFill>
              <a:latin typeface="+mn-lt"/>
              <a:sym typeface="Wingdings" pitchFamily="2" charset="2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altLang="zh-CN" sz="2000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One RF chain support </a:t>
            </a:r>
            <a:r>
              <a:rPr lang="en-US" altLang="zh-CN" sz="2000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one</a:t>
            </a:r>
            <a:r>
              <a:rPr lang="en-US" altLang="zh-CN" sz="2000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 transmit antenna</a:t>
            </a:r>
            <a:endParaRPr lang="en-US" altLang="zh-CN" sz="2000" kern="0" dirty="0">
              <a:solidFill>
                <a:srgbClr val="000000"/>
              </a:solidFill>
              <a:latin typeface="+mn-lt"/>
              <a:sym typeface="Wingdings" pitchFamily="2" charset="2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altLang="zh-CN" sz="2000" kern="0" dirty="0">
                <a:solidFill>
                  <a:srgbClr val="FF0000"/>
                </a:solidFill>
                <a:latin typeface="+mn-lt"/>
                <a:sym typeface="Wingdings" pitchFamily="2" charset="2"/>
              </a:rPr>
              <a:t>Impractical</a:t>
            </a:r>
            <a:r>
              <a:rPr lang="en-US" altLang="zh-CN" sz="2000" kern="0" dirty="0">
                <a:solidFill>
                  <a:srgbClr val="000000"/>
                </a:solidFill>
                <a:latin typeface="+mn-lt"/>
                <a:sym typeface="Wingdings" pitchFamily="2" charset="2"/>
              </a:rPr>
              <a:t> in hardware for the large antenna </a:t>
            </a:r>
            <a:r>
              <a:rPr lang="en-US" altLang="zh-CN" sz="2000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array</a:t>
            </a:r>
            <a:endParaRPr lang="en-US" altLang="zh-CN" sz="2000" b="1" kern="0" dirty="0">
              <a:solidFill>
                <a:srgbClr val="000000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9850" y="3352800"/>
            <a:ext cx="89217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l"/>
              <a:defRPr/>
            </a:pPr>
            <a:r>
              <a:rPr lang="en-US" altLang="zh-CN" b="1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Hybrid </a:t>
            </a:r>
            <a:r>
              <a:rPr lang="en-US" altLang="zh-CN" b="1" kern="0" dirty="0" err="1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precoding</a:t>
            </a:r>
            <a:endParaRPr lang="en-US" altLang="zh-CN" kern="0" dirty="0">
              <a:solidFill>
                <a:srgbClr val="CC00CC"/>
              </a:solidFill>
              <a:latin typeface="+mn-lt"/>
              <a:sym typeface="Wingdings" pitchFamily="2" charset="2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altLang="zh-CN" sz="2000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Two steps: </a:t>
            </a:r>
          </a:p>
          <a:p>
            <a:pPr marL="900000" lvl="1" indent="-285750" eaLnBrk="1" hangingPunct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en-US" altLang="zh-CN" sz="2000" kern="0" dirty="0" smtClean="0">
                <a:solidFill>
                  <a:srgbClr val="0033CC"/>
                </a:solidFill>
                <a:latin typeface="+mn-lt"/>
                <a:sym typeface="Wingdings" pitchFamily="2" charset="2"/>
              </a:rPr>
              <a:t>Digital </a:t>
            </a:r>
            <a:r>
              <a:rPr lang="en-US" altLang="zh-CN" sz="2000" kern="0" dirty="0" err="1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precoding</a:t>
            </a:r>
            <a:r>
              <a:rPr lang="en-US" altLang="zh-CN" sz="2000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 with small size</a:t>
            </a:r>
          </a:p>
          <a:p>
            <a:pPr marL="900000" lvl="1" indent="-285750" eaLnBrk="1" hangingPunct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en-US" altLang="zh-CN" sz="2000" kern="0" dirty="0" smtClean="0">
                <a:solidFill>
                  <a:srgbClr val="0033CC"/>
                </a:solidFill>
                <a:latin typeface="+mn-lt"/>
                <a:sym typeface="Wingdings" pitchFamily="2" charset="2"/>
              </a:rPr>
              <a:t>Analog </a:t>
            </a:r>
            <a:r>
              <a:rPr lang="en-US" altLang="zh-CN" sz="2000" kern="0" dirty="0" err="1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precoding</a:t>
            </a:r>
            <a:r>
              <a:rPr lang="en-US" altLang="zh-CN" sz="2000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 with large size (realized by phase shifter, PS)</a:t>
            </a:r>
            <a:endParaRPr lang="en-US" altLang="zh-CN" sz="2000" kern="0" dirty="0">
              <a:solidFill>
                <a:srgbClr val="000000"/>
              </a:solidFill>
              <a:latin typeface="+mn-lt"/>
              <a:sym typeface="Wingdings" pitchFamily="2" charset="2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altLang="zh-CN" sz="2000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One </a:t>
            </a:r>
            <a:r>
              <a:rPr lang="en-US" altLang="zh-CN" sz="2000" kern="0" dirty="0">
                <a:solidFill>
                  <a:srgbClr val="000000"/>
                </a:solidFill>
                <a:latin typeface="+mn-lt"/>
                <a:sym typeface="Wingdings" pitchFamily="2" charset="2"/>
              </a:rPr>
              <a:t>RF </a:t>
            </a:r>
            <a:r>
              <a:rPr lang="en-US" altLang="zh-CN" sz="2000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chain support </a:t>
            </a:r>
            <a:r>
              <a:rPr lang="en-US" altLang="zh-CN" sz="2000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several</a:t>
            </a:r>
            <a:r>
              <a:rPr lang="en-US" altLang="zh-CN" sz="2000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 transmit antennas</a:t>
            </a:r>
            <a:endParaRPr lang="en-US" altLang="zh-CN" sz="2000" kern="0" dirty="0">
              <a:solidFill>
                <a:srgbClr val="000000"/>
              </a:solidFill>
              <a:latin typeface="+mn-lt"/>
              <a:sym typeface="Wingdings" pitchFamily="2" charset="2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altLang="zh-CN" sz="2000" kern="0" dirty="0" smtClean="0">
                <a:solidFill>
                  <a:srgbClr val="FF0000"/>
                </a:solidFill>
                <a:sym typeface="Wingdings" pitchFamily="2" charset="2"/>
              </a:rPr>
              <a:t>Low </a:t>
            </a:r>
            <a:r>
              <a:rPr lang="en-US" altLang="zh-CN" sz="2000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hardware complexity without obvious performance loss</a:t>
            </a:r>
            <a:endParaRPr lang="en-US" altLang="zh-CN" kern="0" dirty="0">
              <a:solidFill>
                <a:srgbClr val="000000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F6300-F71A-4E4A-ACDC-0879076BA03D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685800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ea typeface="宋体" pitchFamily="2" charset="-122"/>
              </a:rPr>
              <a:t>Existing hybrid </a:t>
            </a:r>
            <a:r>
              <a:rPr lang="en-US" altLang="zh-CN" sz="3200" dirty="0" err="1" smtClean="0">
                <a:ea typeface="宋体" pitchFamily="2" charset="-122"/>
              </a:rPr>
              <a:t>precoding</a:t>
            </a:r>
            <a:r>
              <a:rPr lang="en-US" altLang="zh-CN" sz="3200" dirty="0" smtClean="0">
                <a:ea typeface="宋体" pitchFamily="2" charset="-122"/>
              </a:rPr>
              <a:t> </a:t>
            </a:r>
            <a:r>
              <a:rPr lang="en-US" altLang="zh-CN" sz="3200" dirty="0" smtClean="0"/>
              <a:t>techniques</a:t>
            </a:r>
            <a:endParaRPr lang="zh-CN" altLang="en-US" sz="3200" dirty="0" smtClean="0">
              <a:ea typeface="宋体" pitchFamily="2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1143000"/>
            <a:ext cx="6400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l"/>
              <a:defRPr/>
            </a:pPr>
            <a:r>
              <a:rPr lang="en-US" altLang="zh-CN" b="1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Two architectures of hybrid </a:t>
            </a:r>
            <a:r>
              <a:rPr lang="en-US" altLang="zh-CN" b="1" kern="0" dirty="0" err="1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precoding</a:t>
            </a:r>
            <a:endParaRPr lang="en-US" altLang="zh-CN" kern="0" dirty="0">
              <a:solidFill>
                <a:srgbClr val="000000"/>
              </a:solidFill>
              <a:latin typeface="+mn-lt"/>
              <a:sym typeface="Wingdings" pitchFamily="2" charset="2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altLang="zh-CN" sz="1800" kern="0" dirty="0" smtClean="0">
                <a:solidFill>
                  <a:srgbClr val="0033CC"/>
                </a:solidFill>
                <a:latin typeface="+mn-lt"/>
                <a:sym typeface="Wingdings" pitchFamily="2" charset="2"/>
              </a:rPr>
              <a:t>Fully-connected </a:t>
            </a:r>
            <a:endParaRPr lang="en-US" altLang="zh-CN" sz="1800" kern="0" dirty="0">
              <a:solidFill>
                <a:srgbClr val="0033CC"/>
              </a:solidFill>
              <a:latin typeface="+mn-lt"/>
              <a:sym typeface="Wingdings" pitchFamily="2" charset="2"/>
            </a:endParaRPr>
          </a:p>
          <a:p>
            <a:pPr marL="900000" lvl="1" indent="-285750" eaLnBrk="1" hangingPunct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en-US" altLang="zh-CN" sz="1800" dirty="0" smtClean="0">
                <a:solidFill>
                  <a:srgbClr val="000000"/>
                </a:solidFill>
                <a:sym typeface="Wingdings" pitchFamily="2" charset="2"/>
              </a:rPr>
              <a:t>Large number of PSs</a:t>
            </a:r>
          </a:p>
          <a:p>
            <a:pPr marL="900000" lvl="1" indent="-285750" eaLnBrk="1" hangingPunct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en-US" altLang="zh-CN" sz="1800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Near-optimal but </a:t>
            </a:r>
            <a:r>
              <a:rPr lang="en-US" altLang="zh-CN" sz="1800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energy-intensive </a:t>
            </a:r>
            <a:endParaRPr lang="en-US" altLang="zh-CN" sz="1800" kern="0" dirty="0">
              <a:solidFill>
                <a:srgbClr val="FF0000"/>
              </a:solidFill>
              <a:latin typeface="+mn-lt"/>
              <a:sym typeface="Wingdings" pitchFamily="2" charset="2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altLang="zh-CN" sz="1800" dirty="0" smtClean="0">
                <a:solidFill>
                  <a:srgbClr val="0033CC"/>
                </a:solidFill>
                <a:sym typeface="Wingdings" pitchFamily="2" charset="2"/>
              </a:rPr>
              <a:t>Sub-connected</a:t>
            </a:r>
            <a:r>
              <a:rPr lang="en-US" altLang="zh-CN" sz="1800" dirty="0" smtClean="0">
                <a:solidFill>
                  <a:srgbClr val="000000"/>
                </a:solidFill>
                <a:sym typeface="Wingdings" pitchFamily="2" charset="2"/>
              </a:rPr>
              <a:t> </a:t>
            </a:r>
          </a:p>
          <a:p>
            <a:pPr marL="900000" lvl="1" indent="-285750" eaLnBrk="1" hangingPunct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en-US" altLang="zh-CN" sz="1800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Smaller number of PSs</a:t>
            </a:r>
          </a:p>
          <a:p>
            <a:pPr marL="900000" lvl="1" indent="-285750" eaLnBrk="1" hangingPunct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  <a:defRPr/>
            </a:pPr>
            <a:r>
              <a:rPr lang="en-US" altLang="zh-CN" sz="1800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More </a:t>
            </a:r>
            <a:r>
              <a:rPr lang="en-US" altLang="zh-CN" sz="1800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energy-efficient </a:t>
            </a:r>
            <a:endParaRPr lang="en-US" altLang="zh-CN" sz="1800" kern="0" dirty="0">
              <a:solidFill>
                <a:srgbClr val="FF0000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3657600"/>
            <a:ext cx="906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l"/>
              <a:defRPr/>
            </a:pPr>
            <a:r>
              <a:rPr lang="en-US" altLang="zh-CN" b="1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Fully-connected</a:t>
            </a:r>
            <a:endParaRPr lang="en-US" altLang="zh-CN" kern="0" dirty="0">
              <a:solidFill>
                <a:srgbClr val="CC00CC"/>
              </a:solidFill>
              <a:latin typeface="+mn-lt"/>
              <a:sym typeface="Wingdings" pitchFamily="2" charset="2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altLang="zh-CN" sz="1800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Spatially sparse </a:t>
            </a:r>
            <a:r>
              <a:rPr lang="en-US" altLang="zh-CN" sz="1800" kern="0" dirty="0" err="1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precoding</a:t>
            </a:r>
            <a:r>
              <a:rPr lang="en-US" altLang="zh-CN" sz="1800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 </a:t>
            </a:r>
            <a:r>
              <a:rPr lang="en-US" altLang="zh-CN" sz="1800" kern="0" dirty="0" smtClean="0">
                <a:solidFill>
                  <a:srgbClr val="CC00CC"/>
                </a:solidFill>
                <a:latin typeface="+mn-lt"/>
                <a:sym typeface="Wingdings" pitchFamily="2" charset="2"/>
              </a:rPr>
              <a:t>[Ayach’14]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altLang="zh-CN" sz="1800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Codebook-based hybrid </a:t>
            </a:r>
            <a:r>
              <a:rPr lang="en-US" altLang="zh-CN" sz="1800" kern="0" dirty="0" err="1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precoding</a:t>
            </a:r>
            <a:r>
              <a:rPr lang="en-US" altLang="zh-CN" sz="1800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 </a:t>
            </a:r>
            <a:r>
              <a:rPr lang="en-US" altLang="zh-CN" sz="1800" kern="0" dirty="0" smtClean="0">
                <a:solidFill>
                  <a:srgbClr val="CC00CC"/>
                </a:solidFill>
                <a:latin typeface="+mn-lt"/>
                <a:sym typeface="Wingdings" pitchFamily="2" charset="2"/>
              </a:rPr>
              <a:t>[Roh’14]</a:t>
            </a:r>
            <a:endParaRPr lang="en-US" altLang="zh-CN" sz="1800" dirty="0" smtClean="0">
              <a:solidFill>
                <a:srgbClr val="CC00CC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4953000"/>
            <a:ext cx="906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l"/>
              <a:defRPr/>
            </a:pPr>
            <a:r>
              <a:rPr lang="en-US" altLang="zh-CN" b="1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Sub-connected</a:t>
            </a:r>
            <a:endParaRPr lang="en-US" altLang="zh-CN" kern="0" dirty="0">
              <a:solidFill>
                <a:srgbClr val="CC00CC"/>
              </a:solidFill>
              <a:latin typeface="+mn-lt"/>
              <a:sym typeface="Wingdings" pitchFamily="2" charset="2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altLang="zh-CN" sz="1800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Still a challenging problem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228600" y="5943600"/>
            <a:ext cx="8686800" cy="6463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457200" algn="just"/>
            <a:r>
              <a:rPr lang="en-US" altLang="zh-CN" sz="1200" dirty="0" smtClean="0">
                <a:solidFill>
                  <a:srgbClr val="CC00CC"/>
                </a:solidFill>
              </a:rPr>
              <a:t>[1] O. El </a:t>
            </a:r>
            <a:r>
              <a:rPr lang="en-US" altLang="zh-CN" sz="1200" dirty="0" err="1" smtClean="0">
                <a:solidFill>
                  <a:srgbClr val="CC00CC"/>
                </a:solidFill>
              </a:rPr>
              <a:t>Ayach</a:t>
            </a:r>
            <a:r>
              <a:rPr lang="en-US" altLang="zh-CN" sz="1200" dirty="0" smtClean="0">
                <a:solidFill>
                  <a:srgbClr val="CC00CC"/>
                </a:solidFill>
              </a:rPr>
              <a:t>, et al., “Spatially sparse </a:t>
            </a:r>
            <a:r>
              <a:rPr lang="en-US" altLang="zh-CN" sz="1200" dirty="0" err="1" smtClean="0">
                <a:solidFill>
                  <a:srgbClr val="CC00CC"/>
                </a:solidFill>
              </a:rPr>
              <a:t>precoding</a:t>
            </a:r>
            <a:r>
              <a:rPr lang="en-US" altLang="zh-CN" sz="1200" dirty="0" smtClean="0">
                <a:solidFill>
                  <a:srgbClr val="CC00CC"/>
                </a:solidFill>
              </a:rPr>
              <a:t> in millimeter wave MIMO systems,” </a:t>
            </a:r>
            <a:r>
              <a:rPr lang="en-US" altLang="zh-CN" sz="1200" i="1" dirty="0" smtClean="0">
                <a:solidFill>
                  <a:srgbClr val="CC00CC"/>
                </a:solidFill>
              </a:rPr>
              <a:t>IEEE Trans. Wireless </a:t>
            </a:r>
            <a:r>
              <a:rPr lang="en-US" altLang="zh-CN" sz="1200" i="1" dirty="0" err="1" smtClean="0">
                <a:solidFill>
                  <a:srgbClr val="CC00CC"/>
                </a:solidFill>
              </a:rPr>
              <a:t>Commun</a:t>
            </a:r>
            <a:r>
              <a:rPr lang="en-US" altLang="zh-CN" sz="1200" i="1" dirty="0" smtClean="0">
                <a:solidFill>
                  <a:srgbClr val="CC00CC"/>
                </a:solidFill>
              </a:rPr>
              <a:t>., 2014.</a:t>
            </a:r>
            <a:endParaRPr lang="en-US" altLang="zh-CN" sz="1200" dirty="0" smtClean="0">
              <a:solidFill>
                <a:srgbClr val="CC00CC"/>
              </a:solidFill>
            </a:endParaRPr>
          </a:p>
          <a:p>
            <a:pPr algn="just"/>
            <a:r>
              <a:rPr lang="en-US" altLang="zh-CN" sz="1200" dirty="0" smtClean="0">
                <a:solidFill>
                  <a:srgbClr val="CC00CC"/>
                </a:solidFill>
              </a:rPr>
              <a:t>[2] W. </a:t>
            </a:r>
            <a:r>
              <a:rPr lang="en-US" altLang="zh-CN" sz="1200" dirty="0" err="1" smtClean="0">
                <a:solidFill>
                  <a:srgbClr val="CC00CC"/>
                </a:solidFill>
              </a:rPr>
              <a:t>Roh</a:t>
            </a:r>
            <a:r>
              <a:rPr lang="en-US" altLang="zh-CN" sz="1200" dirty="0" smtClean="0">
                <a:solidFill>
                  <a:srgbClr val="CC00CC"/>
                </a:solidFill>
              </a:rPr>
              <a:t>, et al., “Millimeter-wave </a:t>
            </a:r>
            <a:r>
              <a:rPr lang="en-US" altLang="zh-CN" sz="1200" dirty="0" err="1" smtClean="0">
                <a:solidFill>
                  <a:srgbClr val="CC00CC"/>
                </a:solidFill>
              </a:rPr>
              <a:t>beamforming</a:t>
            </a:r>
            <a:r>
              <a:rPr lang="en-US" altLang="zh-CN" sz="1200" dirty="0" smtClean="0">
                <a:solidFill>
                  <a:srgbClr val="CC00CC"/>
                </a:solidFill>
              </a:rPr>
              <a:t> as an enabling technology for 5G cellular communications: Theoretical feasibility and prototype </a:t>
            </a:r>
            <a:r>
              <a:rPr lang="nl-NL" altLang="zh-CN" sz="1200" dirty="0" smtClean="0">
                <a:solidFill>
                  <a:srgbClr val="CC00CC"/>
                </a:solidFill>
              </a:rPr>
              <a:t>results,” </a:t>
            </a:r>
            <a:r>
              <a:rPr lang="nl-NL" altLang="zh-CN" sz="1200" i="1" dirty="0" smtClean="0">
                <a:solidFill>
                  <a:srgbClr val="CC00CC"/>
                </a:solidFill>
              </a:rPr>
              <a:t>IEEE Commun. Mag</a:t>
            </a:r>
            <a:r>
              <a:rPr lang="en-US" altLang="zh-CN" sz="1200" i="1" dirty="0" smtClean="0">
                <a:solidFill>
                  <a:srgbClr val="CC00CC"/>
                </a:solidFill>
              </a:rPr>
              <a:t>.,</a:t>
            </a:r>
            <a:r>
              <a:rPr lang="nl-NL" altLang="zh-CN" sz="1200" i="1" dirty="0" smtClean="0">
                <a:solidFill>
                  <a:srgbClr val="CC00CC"/>
                </a:solidFill>
              </a:rPr>
              <a:t> 2014.</a:t>
            </a:r>
            <a:endParaRPr lang="en-SG" altLang="en-US" sz="1200" dirty="0">
              <a:solidFill>
                <a:srgbClr val="CC00CC"/>
              </a:solidFill>
            </a:endParaRPr>
          </a:p>
        </p:txBody>
      </p:sp>
      <p:sp>
        <p:nvSpPr>
          <p:cNvPr id="13" name="灯片编号占位符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F6300-F71A-4E4A-ACDC-0879076BA03D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  <p:graphicFrame>
        <p:nvGraphicFramePr>
          <p:cNvPr id="101377" name="Object 1"/>
          <p:cNvGraphicFramePr>
            <a:graphicFrameLocks noChangeAspect="1"/>
          </p:cNvGraphicFramePr>
          <p:nvPr/>
        </p:nvGraphicFramePr>
        <p:xfrm>
          <a:off x="5181600" y="1447800"/>
          <a:ext cx="3886199" cy="4431778"/>
        </p:xfrm>
        <a:graphic>
          <a:graphicData uri="http://schemas.openxmlformats.org/presentationml/2006/ole">
            <p:oleObj spid="_x0000_s101377" name="Visio" r:id="rId4" imgW="5356683" imgH="5924459" progId="Visio.Drawing.11">
              <p:embed/>
            </p:oleObj>
          </a:graphicData>
        </a:graphic>
      </p:graphicFrame>
      <p:sp>
        <p:nvSpPr>
          <p:cNvPr id="12" name="椭圆 3"/>
          <p:cNvSpPr>
            <a:spLocks noChangeArrowheads="1"/>
          </p:cNvSpPr>
          <p:nvPr/>
        </p:nvSpPr>
        <p:spPr bwMode="auto">
          <a:xfrm>
            <a:off x="7162800" y="1524000"/>
            <a:ext cx="762000" cy="1828800"/>
          </a:xfrm>
          <a:prstGeom prst="ellipse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  <p:sp>
        <p:nvSpPr>
          <p:cNvPr id="14" name="椭圆 3"/>
          <p:cNvSpPr>
            <a:spLocks noChangeArrowheads="1"/>
          </p:cNvSpPr>
          <p:nvPr/>
        </p:nvSpPr>
        <p:spPr bwMode="auto">
          <a:xfrm>
            <a:off x="7239000" y="3733800"/>
            <a:ext cx="762000" cy="1828800"/>
          </a:xfrm>
          <a:prstGeom prst="ellipse">
            <a:avLst/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Contents</a:t>
            </a:r>
          </a:p>
        </p:txBody>
      </p:sp>
      <p:sp>
        <p:nvSpPr>
          <p:cNvPr id="5123" name="AutoShape 6"/>
          <p:cNvSpPr>
            <a:spLocks noChangeArrowheads="1"/>
          </p:cNvSpPr>
          <p:nvPr/>
        </p:nvSpPr>
        <p:spPr bwMode="gray">
          <a:xfrm>
            <a:off x="836613" y="1747838"/>
            <a:ext cx="4040187" cy="457200"/>
          </a:xfrm>
          <a:prstGeom prst="roundRect">
            <a:avLst>
              <a:gd name="adj" fmla="val 16667"/>
            </a:avLst>
          </a:prstGeom>
          <a:solidFill>
            <a:schemeClr val="tx1">
              <a:lumMod val="20000"/>
              <a:lumOff val="80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5124" name="AutoShape 7"/>
          <p:cNvSpPr>
            <a:spLocks noChangeArrowheads="1"/>
          </p:cNvSpPr>
          <p:nvPr/>
        </p:nvSpPr>
        <p:spPr bwMode="gray">
          <a:xfrm>
            <a:off x="406400" y="1628775"/>
            <a:ext cx="773113" cy="685800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 w="317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gray">
          <a:xfrm>
            <a:off x="1066800" y="1730375"/>
            <a:ext cx="3276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b="1" dirty="0">
                <a:latin typeface="Times New Roman" pitchFamily="18" charset="0"/>
              </a:rPr>
              <a:t>Technical Background</a:t>
            </a:r>
            <a:endParaRPr lang="zh-CN" altLang="zh-CN" dirty="0"/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gray">
          <a:xfrm>
            <a:off x="620713" y="1727200"/>
            <a:ext cx="354012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b="1">
                <a:solidFill>
                  <a:srgbClr val="B0DD7F"/>
                </a:solidFill>
              </a:rPr>
              <a:t>1</a:t>
            </a:r>
            <a:endParaRPr lang="zh-CN" altLang="zh-CN"/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gray">
          <a:xfrm>
            <a:off x="828675" y="2557463"/>
            <a:ext cx="4048125" cy="457200"/>
          </a:xfrm>
          <a:prstGeom prst="roundRect">
            <a:avLst>
              <a:gd name="adj" fmla="val 16667"/>
            </a:avLst>
          </a:prstGeom>
          <a:solidFill>
            <a:schemeClr val="tx1">
              <a:lumMod val="20000"/>
              <a:lumOff val="80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5128" name="AutoShape 7"/>
          <p:cNvSpPr>
            <a:spLocks noChangeArrowheads="1"/>
          </p:cNvSpPr>
          <p:nvPr/>
        </p:nvSpPr>
        <p:spPr bwMode="gray">
          <a:xfrm>
            <a:off x="398463" y="2438400"/>
            <a:ext cx="773112" cy="685800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 w="317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27657" name="Text Box 8"/>
          <p:cNvSpPr txBox="1">
            <a:spLocks noChangeArrowheads="1"/>
          </p:cNvSpPr>
          <p:nvPr/>
        </p:nvSpPr>
        <p:spPr bwMode="gray">
          <a:xfrm>
            <a:off x="1066800" y="2549525"/>
            <a:ext cx="28082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b="1" dirty="0">
                <a:solidFill>
                  <a:srgbClr val="CC0000"/>
                </a:solidFill>
                <a:latin typeface="Times New Roman" pitchFamily="18" charset="0"/>
              </a:rPr>
              <a:t>Proposed Solution</a:t>
            </a:r>
            <a:endParaRPr lang="zh-CN" altLang="zh-CN" dirty="0">
              <a:solidFill>
                <a:srgbClr val="CC0000"/>
              </a:solidFill>
            </a:endParaRPr>
          </a:p>
        </p:txBody>
      </p:sp>
      <p:sp>
        <p:nvSpPr>
          <p:cNvPr id="27658" name="Text Box 9"/>
          <p:cNvSpPr txBox="1">
            <a:spLocks noChangeArrowheads="1"/>
          </p:cNvSpPr>
          <p:nvPr/>
        </p:nvSpPr>
        <p:spPr bwMode="gray">
          <a:xfrm>
            <a:off x="612775" y="2536825"/>
            <a:ext cx="354013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b="1">
                <a:solidFill>
                  <a:srgbClr val="B0DD7F"/>
                </a:solidFill>
              </a:rPr>
              <a:t>2</a:t>
            </a:r>
            <a:endParaRPr lang="zh-CN" altLang="zh-CN"/>
          </a:p>
        </p:txBody>
      </p:sp>
      <p:sp>
        <p:nvSpPr>
          <p:cNvPr id="5131" name="AutoShape 6"/>
          <p:cNvSpPr>
            <a:spLocks noChangeArrowheads="1"/>
          </p:cNvSpPr>
          <p:nvPr/>
        </p:nvSpPr>
        <p:spPr bwMode="gray">
          <a:xfrm>
            <a:off x="811213" y="3395663"/>
            <a:ext cx="4065587" cy="457200"/>
          </a:xfrm>
          <a:prstGeom prst="roundRect">
            <a:avLst>
              <a:gd name="adj" fmla="val 16667"/>
            </a:avLst>
          </a:prstGeom>
          <a:solidFill>
            <a:schemeClr val="tx1">
              <a:lumMod val="20000"/>
              <a:lumOff val="80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5132" name="AutoShape 7"/>
          <p:cNvSpPr>
            <a:spLocks noChangeArrowheads="1"/>
          </p:cNvSpPr>
          <p:nvPr/>
        </p:nvSpPr>
        <p:spPr bwMode="gray">
          <a:xfrm>
            <a:off x="381000" y="3276600"/>
            <a:ext cx="773113" cy="685800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 w="317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27661" name="Text Box 8"/>
          <p:cNvSpPr txBox="1">
            <a:spLocks noChangeArrowheads="1"/>
          </p:cNvSpPr>
          <p:nvPr/>
        </p:nvSpPr>
        <p:spPr bwMode="gray">
          <a:xfrm>
            <a:off x="1052513" y="3387725"/>
            <a:ext cx="31384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b="1">
                <a:latin typeface="Times New Roman" pitchFamily="18" charset="0"/>
              </a:rPr>
              <a:t>Complexity Analysis</a:t>
            </a:r>
            <a:endParaRPr lang="zh-CN" altLang="zh-CN"/>
          </a:p>
        </p:txBody>
      </p:sp>
      <p:sp>
        <p:nvSpPr>
          <p:cNvPr id="27662" name="Text Box 9"/>
          <p:cNvSpPr txBox="1">
            <a:spLocks noChangeArrowheads="1"/>
          </p:cNvSpPr>
          <p:nvPr/>
        </p:nvSpPr>
        <p:spPr bwMode="gray">
          <a:xfrm>
            <a:off x="595313" y="3375025"/>
            <a:ext cx="354012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b="1">
                <a:solidFill>
                  <a:srgbClr val="B0DD7F"/>
                </a:solidFill>
              </a:rPr>
              <a:t>3</a:t>
            </a:r>
            <a:endParaRPr lang="zh-CN" altLang="zh-CN"/>
          </a:p>
        </p:txBody>
      </p:sp>
      <p:sp>
        <p:nvSpPr>
          <p:cNvPr id="5135" name="AutoShape 6"/>
          <p:cNvSpPr>
            <a:spLocks noChangeArrowheads="1"/>
          </p:cNvSpPr>
          <p:nvPr/>
        </p:nvSpPr>
        <p:spPr bwMode="gray">
          <a:xfrm>
            <a:off x="812800" y="4211638"/>
            <a:ext cx="4064000" cy="457200"/>
          </a:xfrm>
          <a:prstGeom prst="roundRect">
            <a:avLst>
              <a:gd name="adj" fmla="val 16667"/>
            </a:avLst>
          </a:prstGeom>
          <a:solidFill>
            <a:schemeClr val="tx1">
              <a:lumMod val="20000"/>
              <a:lumOff val="80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5136" name="AutoShape 7"/>
          <p:cNvSpPr>
            <a:spLocks noChangeArrowheads="1"/>
          </p:cNvSpPr>
          <p:nvPr/>
        </p:nvSpPr>
        <p:spPr bwMode="gray">
          <a:xfrm>
            <a:off x="382588" y="4092575"/>
            <a:ext cx="773112" cy="685800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 w="317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27665" name="Text Box 8"/>
          <p:cNvSpPr txBox="1">
            <a:spLocks noChangeArrowheads="1"/>
          </p:cNvSpPr>
          <p:nvPr/>
        </p:nvSpPr>
        <p:spPr bwMode="gray">
          <a:xfrm>
            <a:off x="838200" y="4214813"/>
            <a:ext cx="30559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zh-CN" b="1">
                <a:latin typeface="Times New Roman" pitchFamily="18" charset="0"/>
              </a:rPr>
              <a:t>    </a:t>
            </a:r>
            <a:r>
              <a:rPr lang="en-US" altLang="zh-CN" b="1">
                <a:latin typeface="Times New Roman" pitchFamily="18" charset="0"/>
              </a:rPr>
              <a:t>Simulation Results</a:t>
            </a:r>
            <a:endParaRPr lang="zh-CN" altLang="zh-CN"/>
          </a:p>
        </p:txBody>
      </p:sp>
      <p:sp>
        <p:nvSpPr>
          <p:cNvPr id="27666" name="Text Box 9"/>
          <p:cNvSpPr txBox="1">
            <a:spLocks noChangeArrowheads="1"/>
          </p:cNvSpPr>
          <p:nvPr/>
        </p:nvSpPr>
        <p:spPr bwMode="gray">
          <a:xfrm>
            <a:off x="596900" y="4191000"/>
            <a:ext cx="354013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b="1">
                <a:solidFill>
                  <a:srgbClr val="B0DD7F"/>
                </a:solidFill>
              </a:rPr>
              <a:t>4</a:t>
            </a:r>
            <a:endParaRPr lang="zh-CN" altLang="zh-CN"/>
          </a:p>
        </p:txBody>
      </p:sp>
      <p:sp>
        <p:nvSpPr>
          <p:cNvPr id="5139" name="AutoShape 6"/>
          <p:cNvSpPr>
            <a:spLocks noChangeArrowheads="1"/>
          </p:cNvSpPr>
          <p:nvPr/>
        </p:nvSpPr>
        <p:spPr bwMode="gray">
          <a:xfrm>
            <a:off x="812800" y="4995863"/>
            <a:ext cx="4064000" cy="457200"/>
          </a:xfrm>
          <a:prstGeom prst="roundRect">
            <a:avLst>
              <a:gd name="adj" fmla="val 16667"/>
            </a:avLst>
          </a:prstGeom>
          <a:solidFill>
            <a:schemeClr val="tx1">
              <a:lumMod val="20000"/>
              <a:lumOff val="80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5140" name="AutoShape 7"/>
          <p:cNvSpPr>
            <a:spLocks noChangeArrowheads="1"/>
          </p:cNvSpPr>
          <p:nvPr/>
        </p:nvSpPr>
        <p:spPr bwMode="gray">
          <a:xfrm>
            <a:off x="382588" y="4876800"/>
            <a:ext cx="773112" cy="685800"/>
          </a:xfrm>
          <a:prstGeom prst="diamond">
            <a:avLst/>
          </a:prstGeom>
          <a:solidFill>
            <a:schemeClr val="bg2">
              <a:lumMod val="40000"/>
              <a:lumOff val="60000"/>
            </a:schemeClr>
          </a:solidFill>
          <a:ln w="31750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zh-CN" altLang="zh-CN">
              <a:latin typeface="Arial" pitchFamily="34" charset="0"/>
            </a:endParaRPr>
          </a:p>
        </p:txBody>
      </p:sp>
      <p:sp>
        <p:nvSpPr>
          <p:cNvPr id="27669" name="Text Box 8"/>
          <p:cNvSpPr txBox="1">
            <a:spLocks noChangeArrowheads="1"/>
          </p:cNvSpPr>
          <p:nvPr/>
        </p:nvSpPr>
        <p:spPr bwMode="gray">
          <a:xfrm>
            <a:off x="685800" y="4987925"/>
            <a:ext cx="28082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b="1">
                <a:latin typeface="Times New Roman" pitchFamily="18" charset="0"/>
              </a:rPr>
              <a:t>Conclusions</a:t>
            </a:r>
            <a:endParaRPr lang="zh-CN" altLang="zh-CN"/>
          </a:p>
        </p:txBody>
      </p:sp>
      <p:sp>
        <p:nvSpPr>
          <p:cNvPr id="27670" name="Text Box 9"/>
          <p:cNvSpPr txBox="1">
            <a:spLocks noChangeArrowheads="1"/>
          </p:cNvSpPr>
          <p:nvPr/>
        </p:nvSpPr>
        <p:spPr bwMode="gray">
          <a:xfrm>
            <a:off x="596900" y="4975225"/>
            <a:ext cx="354013" cy="457200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zh-CN" b="1">
                <a:solidFill>
                  <a:srgbClr val="B0DD7F"/>
                </a:solidFill>
              </a:rPr>
              <a:t>5</a:t>
            </a:r>
            <a:endParaRPr lang="zh-CN" altLang="zh-CN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685800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ea typeface="宋体" pitchFamily="2" charset="-122"/>
              </a:rPr>
              <a:t>Problem formulation </a:t>
            </a:r>
            <a:endParaRPr lang="zh-CN" altLang="en-US" sz="3200" dirty="0" smtClean="0">
              <a:ea typeface="宋体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1430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l"/>
              <a:defRPr/>
            </a:pPr>
            <a:r>
              <a:rPr lang="en-US" altLang="zh-CN" b="1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System model</a:t>
            </a:r>
            <a:endParaRPr lang="en-US" altLang="zh-CN" kern="0" dirty="0">
              <a:solidFill>
                <a:srgbClr val="000000"/>
              </a:solidFill>
              <a:latin typeface="+mn-lt"/>
              <a:sym typeface="Wingdings" pitchFamily="2" charset="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21336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l"/>
              <a:defRPr/>
            </a:pPr>
            <a:r>
              <a:rPr lang="en-US" altLang="zh-CN" b="1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Total achievable rate </a:t>
            </a:r>
            <a:endParaRPr lang="en-US" altLang="zh-CN" kern="0" dirty="0">
              <a:solidFill>
                <a:srgbClr val="000000"/>
              </a:solidFill>
              <a:latin typeface="+mn-lt"/>
              <a:sym typeface="Wingdings" pitchFamily="2" charset="2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2724150" y="2622550"/>
          <a:ext cx="3403600" cy="736600"/>
        </p:xfrm>
        <a:graphic>
          <a:graphicData uri="http://schemas.openxmlformats.org/presentationml/2006/ole">
            <p:oleObj spid="_x0000_s110595" name="Equation" r:id="rId4" imgW="3403440" imgH="736560" progId="Equation.DSMT4">
              <p:embed/>
            </p:oleObj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3093720" y="1600200"/>
          <a:ext cx="2946400" cy="292100"/>
        </p:xfrm>
        <a:graphic>
          <a:graphicData uri="http://schemas.openxmlformats.org/presentationml/2006/ole">
            <p:oleObj spid="_x0000_s110597" name="Equation" r:id="rId5" imgW="2946240" imgH="291960" progId="Equation.DSMT4">
              <p:embed/>
            </p:oleObj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0" y="4648200"/>
            <a:ext cx="906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l"/>
              <a:defRPr/>
            </a:pPr>
            <a:r>
              <a:rPr lang="en-US" altLang="zh-CN" b="1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Three constraints</a:t>
            </a:r>
            <a:endParaRPr lang="en-US" altLang="zh-CN" kern="0" dirty="0">
              <a:solidFill>
                <a:srgbClr val="CC00CC"/>
              </a:solidFill>
              <a:latin typeface="+mn-lt"/>
              <a:sym typeface="Wingdings" pitchFamily="2" charset="2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altLang="zh-CN" sz="1800" kern="0" dirty="0" smtClean="0">
                <a:solidFill>
                  <a:srgbClr val="0033CC"/>
                </a:solidFill>
                <a:latin typeface="+mn-lt"/>
                <a:sym typeface="Wingdings" pitchFamily="2" charset="2"/>
              </a:rPr>
              <a:t>Structure constraint</a:t>
            </a:r>
            <a:r>
              <a:rPr lang="en-US" altLang="zh-CN" sz="1800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: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altLang="zh-CN" sz="1800" kern="0" dirty="0" smtClean="0">
                <a:solidFill>
                  <a:srgbClr val="0033CC"/>
                </a:solidFill>
                <a:latin typeface="+mn-lt"/>
                <a:sym typeface="Wingdings" pitchFamily="2" charset="2"/>
              </a:rPr>
              <a:t>Amplitude constraint</a:t>
            </a:r>
            <a:r>
              <a:rPr lang="en-US" altLang="zh-CN" sz="1800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: All elements of      have fixed amplitude 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altLang="zh-CN" sz="1800" kern="0" dirty="0" smtClean="0">
                <a:solidFill>
                  <a:srgbClr val="0033CC"/>
                </a:solidFill>
                <a:latin typeface="+mn-lt"/>
                <a:sym typeface="Wingdings" pitchFamily="2" charset="2"/>
              </a:rPr>
              <a:t>Power constraint</a:t>
            </a:r>
            <a:r>
              <a:rPr lang="en-US" altLang="zh-CN" sz="1800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: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3505200"/>
            <a:ext cx="906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l"/>
              <a:defRPr/>
            </a:pPr>
            <a:r>
              <a:rPr lang="en-US" altLang="zh-CN" b="1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Target</a:t>
            </a:r>
            <a:endParaRPr lang="en-US" altLang="zh-CN" kern="0" dirty="0">
              <a:solidFill>
                <a:srgbClr val="CC00CC"/>
              </a:solidFill>
              <a:latin typeface="+mn-lt"/>
              <a:sym typeface="Wingdings" pitchFamily="2" charset="2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altLang="zh-CN" sz="1800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Jointly</a:t>
            </a:r>
            <a:r>
              <a:rPr lang="en-US" altLang="zh-CN" sz="1800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 design </a:t>
            </a:r>
            <a:r>
              <a:rPr lang="en-US" altLang="zh-CN" sz="1800" b="1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A</a:t>
            </a:r>
            <a:r>
              <a:rPr lang="en-US" altLang="zh-CN" sz="1800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 and </a:t>
            </a:r>
            <a:r>
              <a:rPr lang="en-US" altLang="zh-CN" sz="1800" b="1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D</a:t>
            </a:r>
            <a:r>
              <a:rPr lang="en-US" altLang="zh-CN" sz="1800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 to maximize achievable rate</a:t>
            </a:r>
            <a:endParaRPr lang="en-US" altLang="zh-CN" sz="18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2707640" y="5730240"/>
          <a:ext cx="965200" cy="368300"/>
        </p:xfrm>
        <a:graphic>
          <a:graphicData uri="http://schemas.openxmlformats.org/presentationml/2006/ole">
            <p:oleObj spid="_x0000_s110598" name="Equation" r:id="rId6" imgW="965160" imgH="368280" progId="Equation.DSMT4">
              <p:embed/>
            </p:oleObj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2981960" y="5080000"/>
          <a:ext cx="4356100" cy="381000"/>
        </p:xfrm>
        <a:graphic>
          <a:graphicData uri="http://schemas.openxmlformats.org/presentationml/2006/ole">
            <p:oleObj spid="_x0000_s110599" name="Equation" r:id="rId7" imgW="4356000" imgH="380880" progId="Equation.DSMT4">
              <p:embed/>
            </p:oleObj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4638040" y="5420360"/>
          <a:ext cx="215900" cy="330200"/>
        </p:xfrm>
        <a:graphic>
          <a:graphicData uri="http://schemas.openxmlformats.org/presentationml/2006/ole">
            <p:oleObj spid="_x0000_s110600" name="Equation" r:id="rId8" imgW="215640" imgH="330120" progId="Equation.DSMT4">
              <p:embed/>
            </p:oleObj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7076440" y="5400040"/>
          <a:ext cx="736600" cy="330200"/>
        </p:xfrm>
        <a:graphic>
          <a:graphicData uri="http://schemas.openxmlformats.org/presentationml/2006/ole">
            <p:oleObj spid="_x0000_s110601" name="Equation" r:id="rId9" imgW="736560" imgH="330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2311400"/>
            <a:ext cx="769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</a:rPr>
              <a:t>where     is the </a:t>
            </a:r>
            <a:r>
              <a:rPr lang="en-US" altLang="zh-CN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2000" dirty="0" smtClean="0">
                <a:solidFill>
                  <a:srgbClr val="000000"/>
                </a:solidFill>
              </a:rPr>
              <a:t>th column of </a:t>
            </a:r>
            <a:r>
              <a:rPr lang="en-US" altLang="zh-CN" sz="2000" b="1" dirty="0" smtClean="0">
                <a:solidFill>
                  <a:srgbClr val="000000"/>
                </a:solidFill>
              </a:rPr>
              <a:t>P</a:t>
            </a:r>
            <a:r>
              <a:rPr lang="en-US" altLang="zh-CN" sz="2000" dirty="0" smtClean="0">
                <a:solidFill>
                  <a:srgbClr val="000000"/>
                </a:solidFill>
              </a:rPr>
              <a:t>,                                       , and    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SIC-based hybrid </a:t>
            </a:r>
            <a:r>
              <a:rPr lang="en-US" altLang="zh-CN" dirty="0" err="1" smtClean="0"/>
              <a:t>precoding</a:t>
            </a:r>
            <a:endParaRPr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143000"/>
            <a:ext cx="8915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l"/>
              <a:defRPr/>
            </a:pPr>
            <a:r>
              <a:rPr lang="en-US" altLang="zh-CN" b="1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Decompose the total achievable rate</a:t>
            </a:r>
            <a:endParaRPr lang="en-US" altLang="zh-CN" kern="0" dirty="0">
              <a:solidFill>
                <a:srgbClr val="000000"/>
              </a:solidFill>
              <a:latin typeface="+mn-lt"/>
              <a:sym typeface="Wingdings" pitchFamily="2" charset="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85800" y="1600200"/>
          <a:ext cx="3810000" cy="685800"/>
        </p:xfrm>
        <a:graphic>
          <a:graphicData uri="http://schemas.openxmlformats.org/presentationml/2006/ole">
            <p:oleObj spid="_x0000_s111618" name="Equation" r:id="rId4" imgW="3809880" imgH="685800" progId="Equation.DSMT4">
              <p:embed/>
            </p:oleObj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343400" y="2209800"/>
          <a:ext cx="2667000" cy="609600"/>
        </p:xfrm>
        <a:graphic>
          <a:graphicData uri="http://schemas.openxmlformats.org/presentationml/2006/ole">
            <p:oleObj spid="_x0000_s111619" name="Equation" r:id="rId5" imgW="2666880" imgH="609480" progId="Equation.DSMT4">
              <p:embed/>
            </p:oleObj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7640320" y="2362200"/>
          <a:ext cx="774700" cy="330200"/>
        </p:xfrm>
        <a:graphic>
          <a:graphicData uri="http://schemas.openxmlformats.org/presentationml/2006/ole">
            <p:oleObj spid="_x0000_s111620" name="Equation" r:id="rId6" imgW="774360" imgH="330120" progId="Equation.DSMT4">
              <p:embed/>
            </p:oleObj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1440180" y="2324100"/>
          <a:ext cx="266700" cy="330200"/>
        </p:xfrm>
        <a:graphic>
          <a:graphicData uri="http://schemas.openxmlformats.org/presentationml/2006/ole">
            <p:oleObj spid="_x0000_s111621" name="Equation" r:id="rId7" imgW="266400" imgH="330120" progId="Equation.DSMT4">
              <p:embed/>
            </p:oleObj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1295400" y="4038600"/>
          <a:ext cx="6629400" cy="2438400"/>
        </p:xfrm>
        <a:graphic>
          <a:graphicData uri="http://schemas.openxmlformats.org/presentationml/2006/ole">
            <p:oleObj spid="_x0000_s111622" name="Visio" r:id="rId8" imgW="8596636" imgH="3700762" progId="Visio.Drawing.11">
              <p:embed/>
            </p:oleObj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0" y="2819400"/>
            <a:ext cx="906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l"/>
              <a:defRPr/>
            </a:pPr>
            <a:r>
              <a:rPr lang="en-US" altLang="zh-CN" b="1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SIC-based hybrid </a:t>
            </a:r>
            <a:r>
              <a:rPr lang="en-US" altLang="zh-CN" b="1" kern="0" dirty="0" err="1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precoding</a:t>
            </a:r>
            <a:endParaRPr lang="en-US" altLang="zh-CN" kern="0" dirty="0">
              <a:solidFill>
                <a:srgbClr val="CC00CC"/>
              </a:solidFill>
              <a:latin typeface="+mn-lt"/>
              <a:sym typeface="Wingdings" pitchFamily="2" charset="2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altLang="zh-CN" sz="1800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Total rate</a:t>
            </a:r>
            <a:r>
              <a:rPr lang="en-US" altLang="zh-CN" sz="1800" kern="0" dirty="0" smtClean="0">
                <a:solidFill>
                  <a:srgbClr val="0033CC"/>
                </a:solidFill>
                <a:latin typeface="+mn-lt"/>
                <a:sym typeface="Wingdings" pitchFamily="2" charset="2"/>
              </a:rPr>
              <a:t>                    sub-rate of sub-antenna array</a:t>
            </a:r>
            <a:endParaRPr lang="en-US" altLang="zh-CN" sz="1800" b="1" kern="0" dirty="0" smtClean="0">
              <a:solidFill>
                <a:srgbClr val="000000"/>
              </a:solidFill>
              <a:latin typeface="+mn-lt"/>
              <a:sym typeface="Wingdings" pitchFamily="2" charset="2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altLang="zh-CN" sz="1800" kern="0" dirty="0" smtClean="0">
                <a:solidFill>
                  <a:srgbClr val="000000"/>
                </a:solidFill>
                <a:latin typeface="+mn-lt"/>
                <a:sym typeface="Wingdings" pitchFamily="2" charset="2"/>
              </a:rPr>
              <a:t>Optimize the rate of each sub-antenna array </a:t>
            </a:r>
            <a:r>
              <a:rPr lang="en-US" altLang="zh-CN" sz="1800" kern="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one by one </a:t>
            </a:r>
          </a:p>
        </p:txBody>
      </p:sp>
      <p:sp>
        <p:nvSpPr>
          <p:cNvPr id="14" name="右箭头 13"/>
          <p:cNvSpPr/>
          <p:nvPr/>
        </p:nvSpPr>
        <p:spPr bwMode="auto">
          <a:xfrm>
            <a:off x="1905000" y="3352800"/>
            <a:ext cx="990600" cy="152400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685800"/>
          </a:xfrm>
        </p:spPr>
        <p:txBody>
          <a:bodyPr/>
          <a:lstStyle/>
          <a:p>
            <a:pPr eaLnBrk="1" hangingPunct="1"/>
            <a:r>
              <a:rPr lang="en-US" altLang="zh-CN" sz="3200" dirty="0" smtClean="0"/>
              <a:t>Solution to the sub-rate optimization problem</a:t>
            </a:r>
            <a:endParaRPr lang="zh-CN" altLang="en-US" sz="3200" dirty="0" smtClean="0">
              <a:ea typeface="宋体" pitchFamily="2" charset="-122"/>
            </a:endParaRPr>
          </a:p>
        </p:txBody>
      </p:sp>
      <p:sp>
        <p:nvSpPr>
          <p:cNvPr id="61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0" y="2667000"/>
            <a:ext cx="8458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l"/>
              <a:defRPr/>
            </a:pPr>
            <a:r>
              <a:rPr lang="en-US" altLang="zh-CN" b="1" kern="0" dirty="0" smtClean="0">
                <a:solidFill>
                  <a:srgbClr val="000000"/>
                </a:solidFill>
                <a:latin typeface="+mn-lt"/>
                <a:ea typeface="宋体" charset="-122"/>
              </a:rPr>
              <a:t>Equivalent problem</a:t>
            </a:r>
            <a:endParaRPr lang="en-US" altLang="zh-CN" b="1" kern="0" dirty="0">
              <a:solidFill>
                <a:srgbClr val="000000"/>
              </a:solidFill>
              <a:latin typeface="+mn-lt"/>
              <a:ea typeface="宋体" charset="-122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altLang="zh-CN" sz="2000" kern="0" dirty="0" smtClean="0">
                <a:solidFill>
                  <a:srgbClr val="000000"/>
                </a:solidFill>
                <a:latin typeface="+mn-lt"/>
                <a:ea typeface="宋体" charset="-122"/>
                <a:sym typeface="Wingdings" pitchFamily="2" charset="2"/>
              </a:rPr>
              <a:t>Consider non-zero elements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endParaRPr lang="en-US" altLang="zh-CN" sz="2000" kern="0" dirty="0" smtClean="0">
              <a:solidFill>
                <a:srgbClr val="000000"/>
              </a:solidFill>
              <a:latin typeface="+mn-lt"/>
              <a:ea typeface="宋体" charset="-122"/>
              <a:sym typeface="Wingdings" pitchFamily="2" charset="2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endParaRPr lang="en-US" altLang="zh-CN" sz="2000" kern="0" dirty="0">
              <a:solidFill>
                <a:srgbClr val="000000"/>
              </a:solidFill>
              <a:latin typeface="+mn-lt"/>
              <a:ea typeface="宋体" charset="-122"/>
              <a:sym typeface="Wingdings" pitchFamily="2" charset="2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defRPr/>
            </a:pPr>
            <a:endParaRPr lang="en-US" altLang="zh-CN" sz="2000" kern="0" dirty="0">
              <a:solidFill>
                <a:srgbClr val="000000"/>
              </a:solidFill>
              <a:latin typeface="+mn-lt"/>
              <a:ea typeface="宋体" charset="-122"/>
              <a:sym typeface="Wingdings" pitchFamily="2" charset="2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altLang="zh-CN" sz="2000" kern="0" dirty="0" smtClean="0">
                <a:solidFill>
                  <a:srgbClr val="000000"/>
                </a:solidFill>
                <a:latin typeface="+mn-lt"/>
                <a:ea typeface="宋体" charset="-122"/>
                <a:sym typeface="Wingdings" pitchFamily="2" charset="2"/>
              </a:rPr>
              <a:t>Simplify the optimization problem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endParaRPr lang="en-US" altLang="zh-CN" sz="2000" kern="0" dirty="0" smtClean="0">
              <a:solidFill>
                <a:srgbClr val="000000"/>
              </a:solidFill>
              <a:latin typeface="+mn-lt"/>
              <a:ea typeface="宋体" charset="-122"/>
              <a:sym typeface="Wingdings" pitchFamily="2" charset="2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endParaRPr lang="en-US" altLang="zh-CN" sz="2000" kern="0" dirty="0" smtClean="0">
              <a:solidFill>
                <a:srgbClr val="000000"/>
              </a:solidFill>
              <a:latin typeface="+mn-lt"/>
              <a:ea typeface="宋体" charset="-122"/>
              <a:sym typeface="Wingdings" pitchFamily="2" charset="2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altLang="zh-CN" sz="2000" dirty="0" smtClean="0">
                <a:solidFill>
                  <a:srgbClr val="000000"/>
                </a:solidFill>
                <a:sym typeface="Wingdings" pitchFamily="2" charset="2"/>
              </a:rPr>
              <a:t>Find      sufficiently </a:t>
            </a:r>
            <a:r>
              <a:rPr lang="en-US" altLang="zh-CN" sz="2000" dirty="0" smtClean="0">
                <a:solidFill>
                  <a:srgbClr val="FF0000"/>
                </a:solidFill>
                <a:sym typeface="Wingdings" pitchFamily="2" charset="2"/>
              </a:rPr>
              <a:t>close to    </a:t>
            </a:r>
            <a:r>
              <a:rPr lang="en-US" altLang="zh-CN" sz="2000" dirty="0" smtClean="0">
                <a:solidFill>
                  <a:srgbClr val="000000"/>
                </a:solidFill>
                <a:sym typeface="Wingdings" pitchFamily="2" charset="2"/>
              </a:rPr>
              <a:t>maximize the achievable sub-rate  </a:t>
            </a:r>
            <a:endParaRPr lang="en-US" altLang="zh-CN" sz="2000" kern="0" dirty="0">
              <a:solidFill>
                <a:srgbClr val="000000"/>
              </a:solidFill>
              <a:latin typeface="+mn-lt"/>
              <a:ea typeface="宋体" charset="-122"/>
              <a:sym typeface="Wingdings" pitchFamily="2" charset="2"/>
            </a:endParaRPr>
          </a:p>
        </p:txBody>
      </p:sp>
      <p:sp>
        <p:nvSpPr>
          <p:cNvPr id="615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615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0" y="1143000"/>
            <a:ext cx="845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l"/>
              <a:defRPr/>
            </a:pPr>
            <a:r>
              <a:rPr lang="en-US" altLang="zh-CN" b="1" kern="0" dirty="0" smtClean="0">
                <a:solidFill>
                  <a:srgbClr val="000000"/>
                </a:solidFill>
                <a:latin typeface="+mn-lt"/>
                <a:ea typeface="宋体" charset="-122"/>
              </a:rPr>
              <a:t>Target</a:t>
            </a:r>
            <a:endParaRPr lang="en-US" altLang="zh-CN" b="1" kern="0" dirty="0">
              <a:solidFill>
                <a:srgbClr val="000000"/>
              </a:solidFill>
              <a:latin typeface="+mn-lt"/>
              <a:ea typeface="宋体" charset="-122"/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altLang="zh-CN" sz="2000" kern="0" dirty="0" smtClean="0">
                <a:solidFill>
                  <a:srgbClr val="000000"/>
                </a:solidFill>
                <a:latin typeface="+mn-lt"/>
                <a:ea typeface="宋体" charset="-122"/>
                <a:sym typeface="Wingdings" pitchFamily="2" charset="2"/>
              </a:rPr>
              <a:t>Optimize achievable rate of the </a:t>
            </a:r>
            <a:r>
              <a:rPr lang="en-US" altLang="zh-CN" sz="2000" i="1" kern="0" dirty="0" smtClean="0">
                <a:solidFill>
                  <a:srgbClr val="000000"/>
                </a:solidFill>
                <a:latin typeface="Times New Roman" pitchFamily="18" charset="0"/>
                <a:ea typeface="宋体" charset="-122"/>
                <a:cs typeface="Times New Roman" pitchFamily="18" charset="0"/>
                <a:sym typeface="Wingdings" pitchFamily="2" charset="2"/>
              </a:rPr>
              <a:t>n</a:t>
            </a:r>
            <a:r>
              <a:rPr lang="en-US" altLang="zh-CN" sz="2000" kern="0" dirty="0" smtClean="0">
                <a:solidFill>
                  <a:srgbClr val="000000"/>
                </a:solidFill>
                <a:latin typeface="+mn-lt"/>
                <a:ea typeface="宋体" charset="-122"/>
                <a:sym typeface="Wingdings" pitchFamily="2" charset="2"/>
              </a:rPr>
              <a:t>th sub-antenna array</a:t>
            </a:r>
            <a:endParaRPr lang="en-US" altLang="zh-CN" b="1" kern="0" dirty="0">
              <a:solidFill>
                <a:srgbClr val="000000"/>
              </a:solidFill>
              <a:latin typeface="+mn-lt"/>
              <a:ea typeface="宋体" charset="-122"/>
              <a:sym typeface="Wingdings" pitchFamily="2" charset="2"/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1019175" y="1951038"/>
          <a:ext cx="4114800" cy="685800"/>
        </p:xfrm>
        <a:graphic>
          <a:graphicData uri="http://schemas.openxmlformats.org/presentationml/2006/ole">
            <p:oleObj spid="_x0000_s79883" name="Equation" r:id="rId4" imgW="4114800" imgH="685800" progId="Equation.DSMT4">
              <p:embed/>
            </p:oleObj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993140" y="5029200"/>
          <a:ext cx="2489200" cy="571500"/>
        </p:xfrm>
        <a:graphic>
          <a:graphicData uri="http://schemas.openxmlformats.org/presentationml/2006/ole">
            <p:oleObj spid="_x0000_s79884" name="Equation" r:id="rId5" imgW="2489040" imgH="571320" progId="Equation.DSMT4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295900" y="2057400"/>
            <a:ext cx="293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</a:rPr>
              <a:t>where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6172200" y="2087880"/>
          <a:ext cx="1676400" cy="355600"/>
        </p:xfrm>
        <a:graphic>
          <a:graphicData uri="http://schemas.openxmlformats.org/presentationml/2006/ole">
            <p:oleObj spid="_x0000_s79885" name="Equation" r:id="rId6" imgW="1676160" imgH="355320" progId="Equation.DSMT4">
              <p:embed/>
            </p:oleObj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/>
        </p:nvGraphicFramePr>
        <p:xfrm>
          <a:off x="990600" y="3352800"/>
          <a:ext cx="4127500" cy="685800"/>
        </p:xfrm>
        <a:graphic>
          <a:graphicData uri="http://schemas.openxmlformats.org/presentationml/2006/ole">
            <p:oleObj spid="_x0000_s79886" name="Equation" r:id="rId7" imgW="4127400" imgH="685800" progId="Equation.DSMT4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914400" y="4056380"/>
            <a:ext cx="293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</a:rPr>
              <a:t>where                          ,   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1775460" y="4107180"/>
          <a:ext cx="1714500" cy="355600"/>
        </p:xfrm>
        <a:graphic>
          <a:graphicData uri="http://schemas.openxmlformats.org/presentationml/2006/ole">
            <p:oleObj spid="_x0000_s79887" name="Equation" r:id="rId8" imgW="1714320" imgH="355320" progId="Equation.DSMT4">
              <p:embed/>
            </p:oleObj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3700780" y="4046220"/>
          <a:ext cx="3289300" cy="482600"/>
        </p:xfrm>
        <a:graphic>
          <a:graphicData uri="http://schemas.openxmlformats.org/presentationml/2006/ole">
            <p:oleObj spid="_x0000_s79888" name="Equation" r:id="rId9" imgW="3288960" imgH="482400" progId="Equation.DSMT4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3505200" y="5029200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0000"/>
                </a:solidFill>
              </a:rPr>
              <a:t>where    is the first</a:t>
            </a:r>
            <a:r>
              <a:rPr lang="en-US" altLang="zh-CN" sz="2000" i="1" dirty="0" smtClean="0"/>
              <a:t> </a:t>
            </a:r>
            <a:r>
              <a:rPr lang="en-US" altLang="zh-CN" sz="2000" dirty="0" smtClean="0">
                <a:solidFill>
                  <a:srgbClr val="000000"/>
                </a:solidFill>
              </a:rPr>
              <a:t>right singular vector of </a:t>
            </a:r>
            <a:endParaRPr lang="zh-CN" altLang="en-US" sz="2000" dirty="0">
              <a:solidFill>
                <a:srgbClr val="000000"/>
              </a:solidFill>
            </a:endParaRPr>
          </a:p>
        </p:txBody>
      </p:sp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4287520" y="5077460"/>
          <a:ext cx="241300" cy="330200"/>
        </p:xfrm>
        <a:graphic>
          <a:graphicData uri="http://schemas.openxmlformats.org/presentationml/2006/ole">
            <p:oleObj spid="_x0000_s79889" name="Equation" r:id="rId10" imgW="241200" imgH="330120" progId="Equation.DSMT4">
              <p:embed/>
            </p:oleObj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8298180" y="5069840"/>
          <a:ext cx="469900" cy="355600"/>
        </p:xfrm>
        <a:graphic>
          <a:graphicData uri="http://schemas.openxmlformats.org/presentationml/2006/ole">
            <p:oleObj spid="_x0000_s79890" name="Equation" r:id="rId11" imgW="469800" imgH="355320" progId="Equation.DSMT4">
              <p:embed/>
            </p:oleObj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/>
        </p:nvGraphicFramePr>
        <p:xfrm>
          <a:off x="1386840" y="5684520"/>
          <a:ext cx="266700" cy="330200"/>
        </p:xfrm>
        <a:graphic>
          <a:graphicData uri="http://schemas.openxmlformats.org/presentationml/2006/ole">
            <p:oleObj spid="_x0000_s79891" name="Equation" r:id="rId12" imgW="266400" imgH="330120" progId="Equation.DSMT4">
              <p:embed/>
            </p:oleObj>
          </a:graphicData>
        </a:graphic>
      </p:graphicFrame>
      <p:graphicFrame>
        <p:nvGraphicFramePr>
          <p:cNvPr id="79892" name="Object 20"/>
          <p:cNvGraphicFramePr>
            <a:graphicFrameLocks noChangeAspect="1"/>
          </p:cNvGraphicFramePr>
          <p:nvPr/>
        </p:nvGraphicFramePr>
        <p:xfrm>
          <a:off x="3886200" y="5692140"/>
          <a:ext cx="241300" cy="330200"/>
        </p:xfrm>
        <a:graphic>
          <a:graphicData uri="http://schemas.openxmlformats.org/presentationml/2006/ole">
            <p:oleObj spid="_x0000_s79892" name="Equation" r:id="rId13" imgW="241200" imgH="33012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CSIP_template1">
  <a:themeElements>
    <a:clrScheme name="CSIP_template1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SIP_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IP_template1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IP_template1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IP_template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IP_template1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Designs\CSIP_template1.pot</Template>
  <TotalTime>75730</TotalTime>
  <Words>2172</Words>
  <Application>Microsoft Office PowerPoint</Application>
  <PresentationFormat>全屏显示(4:3)</PresentationFormat>
  <Paragraphs>231</Paragraphs>
  <Slides>17</Slides>
  <Notes>17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0" baseType="lpstr">
      <vt:lpstr>CSIP_template1</vt:lpstr>
      <vt:lpstr>Visio</vt:lpstr>
      <vt:lpstr>Equation</vt:lpstr>
      <vt:lpstr>Near-Optimal Hybrid Analog and Digital Precoding for Downlink mmWave Massive MIMO Systems</vt:lpstr>
      <vt:lpstr>Contents</vt:lpstr>
      <vt:lpstr>MmWave massive MIMO</vt:lpstr>
      <vt:lpstr>Precoding for mmWave massive MIMO </vt:lpstr>
      <vt:lpstr>Existing hybrid precoding techniques</vt:lpstr>
      <vt:lpstr>Contents</vt:lpstr>
      <vt:lpstr>Problem formulation </vt:lpstr>
      <vt:lpstr>SIC-based hybrid precoding</vt:lpstr>
      <vt:lpstr>Solution to the sub-rate optimization problem</vt:lpstr>
      <vt:lpstr>Design of analog and digital precoder</vt:lpstr>
      <vt:lpstr>Contents</vt:lpstr>
      <vt:lpstr>Complexity analysis</vt:lpstr>
      <vt:lpstr>Contents</vt:lpstr>
      <vt:lpstr>Simulation results</vt:lpstr>
      <vt:lpstr>Contents</vt:lpstr>
      <vt:lpstr>Conclusions</vt:lpstr>
      <vt:lpstr>幻灯片 17</vt:lpstr>
    </vt:vector>
  </TitlesOfParts>
  <Company>ECE-GATech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LDPC codes based on cyclotomic cosets</dc:title>
  <dc:creator>wave1</dc:creator>
  <cp:lastModifiedBy>lenovo</cp:lastModifiedBy>
  <cp:revision>2332</cp:revision>
  <dcterms:created xsi:type="dcterms:W3CDTF">2003-09-07T20:27:20Z</dcterms:created>
  <dcterms:modified xsi:type="dcterms:W3CDTF">2015-06-09T22:36:34Z</dcterms:modified>
</cp:coreProperties>
</file>